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notesSlides/notesSlide10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vml" ContentType="application/vnd.openxmlformats-officedocument.vmlDrawing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10" r:id="rId2"/>
    <p:sldMasterId id="2147483720" r:id="rId3"/>
    <p:sldMasterId id="2147483723" r:id="rId4"/>
    <p:sldMasterId id="2147483725" r:id="rId5"/>
    <p:sldMasterId id="2147483727" r:id="rId6"/>
  </p:sldMasterIdLst>
  <p:notesMasterIdLst>
    <p:notesMasterId r:id="rId34"/>
  </p:notesMasterIdLst>
  <p:handoutMasterIdLst>
    <p:handoutMasterId r:id="rId35"/>
  </p:handoutMasterIdLst>
  <p:sldIdLst>
    <p:sldId id="256" r:id="rId7"/>
    <p:sldId id="297" r:id="rId8"/>
    <p:sldId id="299" r:id="rId9"/>
    <p:sldId id="273" r:id="rId10"/>
    <p:sldId id="274" r:id="rId11"/>
    <p:sldId id="276" r:id="rId12"/>
    <p:sldId id="277" r:id="rId13"/>
    <p:sldId id="278" r:id="rId14"/>
    <p:sldId id="275" r:id="rId15"/>
    <p:sldId id="279" r:id="rId16"/>
    <p:sldId id="294" r:id="rId17"/>
    <p:sldId id="280" r:id="rId18"/>
    <p:sldId id="281" r:id="rId19"/>
    <p:sldId id="282" r:id="rId20"/>
    <p:sldId id="284" r:id="rId21"/>
    <p:sldId id="285" r:id="rId22"/>
    <p:sldId id="286" r:id="rId23"/>
    <p:sldId id="292" r:id="rId24"/>
    <p:sldId id="288" r:id="rId25"/>
    <p:sldId id="290" r:id="rId26"/>
    <p:sldId id="291" r:id="rId27"/>
    <p:sldId id="296" r:id="rId28"/>
    <p:sldId id="300" r:id="rId29"/>
    <p:sldId id="293" r:id="rId30"/>
    <p:sldId id="301" r:id="rId31"/>
    <p:sldId id="302" r:id="rId32"/>
    <p:sldId id="260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7" autoAdjust="0"/>
    <p:restoredTop sz="83692" autoAdjust="0"/>
  </p:normalViewPr>
  <p:slideViewPr>
    <p:cSldViewPr snapToGrid="0" snapToObjects="1" showGuides="1">
      <p:cViewPr varScale="1">
        <p:scale>
          <a:sx n="60" d="100"/>
          <a:sy n="60" d="100"/>
        </p:scale>
        <p:origin x="-1650" y="-96"/>
      </p:cViewPr>
      <p:guideLst>
        <p:guide orient="horz" pos="816"/>
        <p:guide orient="horz" pos="4206"/>
        <p:guide orient="horz" pos="2124"/>
        <p:guide orient="horz" pos="2220"/>
        <p:guide orient="horz" pos="3618"/>
        <p:guide pos="5346"/>
        <p:guide pos="216"/>
        <p:guide pos="2880"/>
        <p:guide pos="2820"/>
        <p:guide pos="2712"/>
      </p:guideLst>
    </p:cSldViewPr>
  </p:slideViewPr>
  <p:outlineViewPr>
    <p:cViewPr>
      <p:scale>
        <a:sx n="33" d="100"/>
        <a:sy n="33" d="100"/>
      </p:scale>
      <p:origin x="0" y="2106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 showGuides="1">
      <p:cViewPr>
        <p:scale>
          <a:sx n="100" d="100"/>
          <a:sy n="100" d="100"/>
        </p:scale>
        <p:origin x="-2508" y="85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71D7FE-34E6-466F-9570-26E7B058BCAF}" type="doc">
      <dgm:prSet loTypeId="urn:microsoft.com/office/officeart/2005/8/layout/chevron1" loCatId="process" qsTypeId="urn:microsoft.com/office/officeart/2005/8/quickstyle/simple3" qsCatId="simple" csTypeId="urn:microsoft.com/office/officeart/2005/8/colors/accent1_2#1" csCatId="accent1" phldr="1"/>
      <dgm:spPr/>
      <dgm:t>
        <a:bodyPr/>
        <a:lstStyle/>
        <a:p>
          <a:endParaRPr lang="cs-CZ"/>
        </a:p>
      </dgm:t>
    </dgm:pt>
    <dgm:pt modelId="{48C16F6F-DD0E-4675-971F-BBB58E14E521}">
      <dgm:prSet/>
      <dgm:spPr/>
      <dgm:t>
        <a:bodyPr/>
        <a:lstStyle/>
        <a:p>
          <a:pPr rtl="0"/>
          <a:r>
            <a:rPr lang="en-US" dirty="0" smtClean="0"/>
            <a:t>Historical data</a:t>
          </a:r>
        </a:p>
        <a:p>
          <a:pPr rtl="0"/>
          <a:endParaRPr lang="en-US" dirty="0" smtClean="0"/>
        </a:p>
        <a:p>
          <a:pPr rtl="0"/>
          <a:r>
            <a:rPr lang="en-US" dirty="0" smtClean="0"/>
            <a:t>(Previous months)</a:t>
          </a:r>
          <a:endParaRPr lang="cs-CZ" dirty="0"/>
        </a:p>
      </dgm:t>
    </dgm:pt>
    <dgm:pt modelId="{906DC8C6-63B5-4B55-9111-09C2138A9DE6}" type="parTrans" cxnId="{C71BF73E-F117-425B-BE5A-49F9CF01F5B6}">
      <dgm:prSet/>
      <dgm:spPr/>
      <dgm:t>
        <a:bodyPr/>
        <a:lstStyle/>
        <a:p>
          <a:endParaRPr lang="cs-CZ"/>
        </a:p>
      </dgm:t>
    </dgm:pt>
    <dgm:pt modelId="{2576C315-68B3-47AF-A117-CDD6DD0CFED7}" type="sibTrans" cxnId="{C71BF73E-F117-425B-BE5A-49F9CF01F5B6}">
      <dgm:prSet/>
      <dgm:spPr/>
      <dgm:t>
        <a:bodyPr/>
        <a:lstStyle/>
        <a:p>
          <a:endParaRPr lang="cs-CZ"/>
        </a:p>
      </dgm:t>
    </dgm:pt>
    <dgm:pt modelId="{66640B40-F9A6-40C1-B70A-E1F438A0C386}">
      <dgm:prSet/>
      <dgm:spPr/>
      <dgm:t>
        <a:bodyPr/>
        <a:lstStyle/>
        <a:p>
          <a:pPr rtl="0"/>
          <a:r>
            <a:rPr lang="en-US" dirty="0" smtClean="0"/>
            <a:t>Regular predictions</a:t>
          </a:r>
        </a:p>
        <a:p>
          <a:pPr rtl="0"/>
          <a:endParaRPr lang="en-US" dirty="0" smtClean="0"/>
        </a:p>
        <a:p>
          <a:pPr rtl="0"/>
          <a:r>
            <a:rPr lang="en-US" dirty="0" smtClean="0"/>
            <a:t>(Current month)</a:t>
          </a:r>
          <a:endParaRPr lang="cs-CZ" dirty="0"/>
        </a:p>
      </dgm:t>
    </dgm:pt>
    <dgm:pt modelId="{0392FD16-58EF-4D79-961F-65FA921EE30B}" type="parTrans" cxnId="{B908A1B6-DE9A-42A8-9B77-4192A0AF8D64}">
      <dgm:prSet/>
      <dgm:spPr/>
      <dgm:t>
        <a:bodyPr/>
        <a:lstStyle/>
        <a:p>
          <a:endParaRPr lang="cs-CZ"/>
        </a:p>
      </dgm:t>
    </dgm:pt>
    <dgm:pt modelId="{CD7BF52F-EA99-406A-B2D3-922F74FE5B73}" type="sibTrans" cxnId="{B908A1B6-DE9A-42A8-9B77-4192A0AF8D64}">
      <dgm:prSet/>
      <dgm:spPr/>
      <dgm:t>
        <a:bodyPr/>
        <a:lstStyle/>
        <a:p>
          <a:endParaRPr lang="cs-CZ"/>
        </a:p>
      </dgm:t>
    </dgm:pt>
    <dgm:pt modelId="{3F286C51-B81C-4896-A170-93ADE3488DB5}">
      <dgm:prSet/>
      <dgm:spPr/>
      <dgm:t>
        <a:bodyPr/>
        <a:lstStyle/>
        <a:p>
          <a:pPr rtl="0"/>
          <a:r>
            <a:rPr lang="en-US" dirty="0" smtClean="0"/>
            <a:t>Marketing campaign</a:t>
          </a:r>
        </a:p>
        <a:p>
          <a:pPr rtl="0"/>
          <a:endParaRPr lang="en-US" dirty="0" smtClean="0"/>
        </a:p>
        <a:p>
          <a:pPr rtl="0"/>
          <a:r>
            <a:rPr lang="en-US" dirty="0" smtClean="0"/>
            <a:t>(Next month)</a:t>
          </a:r>
          <a:endParaRPr lang="cs-CZ" dirty="0"/>
        </a:p>
      </dgm:t>
    </dgm:pt>
    <dgm:pt modelId="{44031E56-AECD-407B-9D47-507FC5904BAF}" type="parTrans" cxnId="{364F2264-7E3B-46F4-8A91-B65C4E6C0BE7}">
      <dgm:prSet/>
      <dgm:spPr/>
      <dgm:t>
        <a:bodyPr/>
        <a:lstStyle/>
        <a:p>
          <a:endParaRPr lang="cs-CZ"/>
        </a:p>
      </dgm:t>
    </dgm:pt>
    <dgm:pt modelId="{C26D4A10-E293-4B06-A3AD-379F4716452B}" type="sibTrans" cxnId="{364F2264-7E3B-46F4-8A91-B65C4E6C0BE7}">
      <dgm:prSet/>
      <dgm:spPr/>
      <dgm:t>
        <a:bodyPr/>
        <a:lstStyle/>
        <a:p>
          <a:endParaRPr lang="cs-CZ"/>
        </a:p>
      </dgm:t>
    </dgm:pt>
    <dgm:pt modelId="{FAC09F93-984D-4344-815E-DDE85231A90F}">
      <dgm:prSet/>
      <dgm:spPr/>
      <dgm:t>
        <a:bodyPr/>
        <a:lstStyle/>
        <a:p>
          <a:pPr rtl="0"/>
          <a:r>
            <a:rPr lang="en-US" dirty="0" smtClean="0"/>
            <a:t>Potential churn</a:t>
          </a:r>
        </a:p>
        <a:p>
          <a:pPr rtl="0"/>
          <a:endParaRPr lang="en-US" dirty="0" smtClean="0"/>
        </a:p>
        <a:p>
          <a:pPr rtl="0"/>
          <a:r>
            <a:rPr lang="en-US" dirty="0" smtClean="0"/>
            <a:t>(Next 2 months)</a:t>
          </a:r>
          <a:endParaRPr lang="en-US" dirty="0"/>
        </a:p>
      </dgm:t>
    </dgm:pt>
    <dgm:pt modelId="{97AFB599-51EF-4352-B469-92E07E3DC535}" type="parTrans" cxnId="{9DFE7EDD-CE9B-4DF8-B033-6569739DDEE7}">
      <dgm:prSet/>
      <dgm:spPr/>
      <dgm:t>
        <a:bodyPr/>
        <a:lstStyle/>
        <a:p>
          <a:endParaRPr lang="cs-CZ"/>
        </a:p>
      </dgm:t>
    </dgm:pt>
    <dgm:pt modelId="{92700F3C-55CD-4CE9-A58B-1E53E9385B0D}" type="sibTrans" cxnId="{9DFE7EDD-CE9B-4DF8-B033-6569739DDEE7}">
      <dgm:prSet/>
      <dgm:spPr/>
      <dgm:t>
        <a:bodyPr/>
        <a:lstStyle/>
        <a:p>
          <a:endParaRPr lang="cs-CZ"/>
        </a:p>
      </dgm:t>
    </dgm:pt>
    <dgm:pt modelId="{C913E9DB-781B-4455-B158-CB21F4C8E77F}" type="pres">
      <dgm:prSet presAssocID="{DD71D7FE-34E6-466F-9570-26E7B058BCA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FF9DFE78-391D-40FE-AE31-A0E30257600B}" type="pres">
      <dgm:prSet presAssocID="{48C16F6F-DD0E-4675-971F-BBB58E14E521}" presName="parTxOnly" presStyleLbl="node1" presStyleIdx="0" presStyleCnt="4" custScaleX="27580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71EA5014-9E0C-4F34-A50A-B25A4770F269}" type="pres">
      <dgm:prSet presAssocID="{2576C315-68B3-47AF-A117-CDD6DD0CFED7}" presName="parTxOnlySpace" presStyleCnt="0"/>
      <dgm:spPr/>
    </dgm:pt>
    <dgm:pt modelId="{BB3C7C47-8AEF-4804-954D-C68EE308F222}" type="pres">
      <dgm:prSet presAssocID="{66640B40-F9A6-40C1-B70A-E1F438A0C386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8A6D267B-BADC-4CFF-B029-E053276CAD88}" type="pres">
      <dgm:prSet presAssocID="{CD7BF52F-EA99-406A-B2D3-922F74FE5B73}" presName="parTxOnlySpace" presStyleCnt="0"/>
      <dgm:spPr/>
    </dgm:pt>
    <dgm:pt modelId="{3961825F-DD0C-4154-806F-113A0DAB8568}" type="pres">
      <dgm:prSet presAssocID="{3F286C51-B81C-4896-A170-93ADE3488DB5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4C93EF82-A791-4F3B-B5E5-9EEEA25A6B91}" type="pres">
      <dgm:prSet presAssocID="{C26D4A10-E293-4B06-A3AD-379F4716452B}" presName="parTxOnlySpace" presStyleCnt="0"/>
      <dgm:spPr/>
    </dgm:pt>
    <dgm:pt modelId="{4DC75014-05AF-4D33-8C63-C01BE7196386}" type="pres">
      <dgm:prSet presAssocID="{FAC09F93-984D-4344-815E-DDE85231A90F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364F2264-7E3B-46F4-8A91-B65C4E6C0BE7}" srcId="{DD71D7FE-34E6-466F-9570-26E7B058BCAF}" destId="{3F286C51-B81C-4896-A170-93ADE3488DB5}" srcOrd="2" destOrd="0" parTransId="{44031E56-AECD-407B-9D47-507FC5904BAF}" sibTransId="{C26D4A10-E293-4B06-A3AD-379F4716452B}"/>
    <dgm:cxn modelId="{A32AFDD6-A74D-41C6-97A7-570E9494A2FB}" type="presOf" srcId="{FAC09F93-984D-4344-815E-DDE85231A90F}" destId="{4DC75014-05AF-4D33-8C63-C01BE7196386}" srcOrd="0" destOrd="0" presId="urn:microsoft.com/office/officeart/2005/8/layout/chevron1"/>
    <dgm:cxn modelId="{C71BF73E-F117-425B-BE5A-49F9CF01F5B6}" srcId="{DD71D7FE-34E6-466F-9570-26E7B058BCAF}" destId="{48C16F6F-DD0E-4675-971F-BBB58E14E521}" srcOrd="0" destOrd="0" parTransId="{906DC8C6-63B5-4B55-9111-09C2138A9DE6}" sibTransId="{2576C315-68B3-47AF-A117-CDD6DD0CFED7}"/>
    <dgm:cxn modelId="{B908A1B6-DE9A-42A8-9B77-4192A0AF8D64}" srcId="{DD71D7FE-34E6-466F-9570-26E7B058BCAF}" destId="{66640B40-F9A6-40C1-B70A-E1F438A0C386}" srcOrd="1" destOrd="0" parTransId="{0392FD16-58EF-4D79-961F-65FA921EE30B}" sibTransId="{CD7BF52F-EA99-406A-B2D3-922F74FE5B73}"/>
    <dgm:cxn modelId="{022105A9-CD1C-4C30-9D3F-75BE196E1796}" type="presOf" srcId="{DD71D7FE-34E6-466F-9570-26E7B058BCAF}" destId="{C913E9DB-781B-4455-B158-CB21F4C8E77F}" srcOrd="0" destOrd="0" presId="urn:microsoft.com/office/officeart/2005/8/layout/chevron1"/>
    <dgm:cxn modelId="{677F5977-56DE-4CA6-AF57-BA6699FCDADE}" type="presOf" srcId="{48C16F6F-DD0E-4675-971F-BBB58E14E521}" destId="{FF9DFE78-391D-40FE-AE31-A0E30257600B}" srcOrd="0" destOrd="0" presId="urn:microsoft.com/office/officeart/2005/8/layout/chevron1"/>
    <dgm:cxn modelId="{9DFE7EDD-CE9B-4DF8-B033-6569739DDEE7}" srcId="{DD71D7FE-34E6-466F-9570-26E7B058BCAF}" destId="{FAC09F93-984D-4344-815E-DDE85231A90F}" srcOrd="3" destOrd="0" parTransId="{97AFB599-51EF-4352-B469-92E07E3DC535}" sibTransId="{92700F3C-55CD-4CE9-A58B-1E53E9385B0D}"/>
    <dgm:cxn modelId="{96A5CC7F-804D-4E60-B288-FD998C8A6FF1}" type="presOf" srcId="{3F286C51-B81C-4896-A170-93ADE3488DB5}" destId="{3961825F-DD0C-4154-806F-113A0DAB8568}" srcOrd="0" destOrd="0" presId="urn:microsoft.com/office/officeart/2005/8/layout/chevron1"/>
    <dgm:cxn modelId="{2CFC4568-676C-4D6B-951E-FA1AB3F62624}" type="presOf" srcId="{66640B40-F9A6-40C1-B70A-E1F438A0C386}" destId="{BB3C7C47-8AEF-4804-954D-C68EE308F222}" srcOrd="0" destOrd="0" presId="urn:microsoft.com/office/officeart/2005/8/layout/chevron1"/>
    <dgm:cxn modelId="{8A62A555-7F62-443D-AC29-E79F27C3569D}" type="presParOf" srcId="{C913E9DB-781B-4455-B158-CB21F4C8E77F}" destId="{FF9DFE78-391D-40FE-AE31-A0E30257600B}" srcOrd="0" destOrd="0" presId="urn:microsoft.com/office/officeart/2005/8/layout/chevron1"/>
    <dgm:cxn modelId="{CD54F2B0-993D-495C-B2EC-38977B7995EC}" type="presParOf" srcId="{C913E9DB-781B-4455-B158-CB21F4C8E77F}" destId="{71EA5014-9E0C-4F34-A50A-B25A4770F269}" srcOrd="1" destOrd="0" presId="urn:microsoft.com/office/officeart/2005/8/layout/chevron1"/>
    <dgm:cxn modelId="{B68DF3B4-236C-4D1B-9DDD-4578ED498446}" type="presParOf" srcId="{C913E9DB-781B-4455-B158-CB21F4C8E77F}" destId="{BB3C7C47-8AEF-4804-954D-C68EE308F222}" srcOrd="2" destOrd="0" presId="urn:microsoft.com/office/officeart/2005/8/layout/chevron1"/>
    <dgm:cxn modelId="{31B7AFE8-0979-4C88-BA74-A0D6084CB989}" type="presParOf" srcId="{C913E9DB-781B-4455-B158-CB21F4C8E77F}" destId="{8A6D267B-BADC-4CFF-B029-E053276CAD88}" srcOrd="3" destOrd="0" presId="urn:microsoft.com/office/officeart/2005/8/layout/chevron1"/>
    <dgm:cxn modelId="{A3F41BEE-3590-42B9-A605-12E63E6204D2}" type="presParOf" srcId="{C913E9DB-781B-4455-B158-CB21F4C8E77F}" destId="{3961825F-DD0C-4154-806F-113A0DAB8568}" srcOrd="4" destOrd="0" presId="urn:microsoft.com/office/officeart/2005/8/layout/chevron1"/>
    <dgm:cxn modelId="{F0C64FF3-7461-45D7-81AA-B57042BB505F}" type="presParOf" srcId="{C913E9DB-781B-4455-B158-CB21F4C8E77F}" destId="{4C93EF82-A791-4F3B-B5E5-9EEEA25A6B91}" srcOrd="5" destOrd="0" presId="urn:microsoft.com/office/officeart/2005/8/layout/chevron1"/>
    <dgm:cxn modelId="{519D1F0E-3CC4-4A97-B9B0-E3C2DF641541}" type="presParOf" srcId="{C913E9DB-781B-4455-B158-CB21F4C8E77F}" destId="{4DC75014-05AF-4D33-8C63-C01BE7196386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F9DFE78-391D-40FE-AE31-A0E30257600B}">
      <dsp:nvSpPr>
        <dsp:cNvPr id="0" name=""/>
        <dsp:cNvSpPr/>
      </dsp:nvSpPr>
      <dsp:spPr>
        <a:xfrm>
          <a:off x="2470" y="343339"/>
          <a:ext cx="4112726" cy="596475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Historical data</a:t>
          </a:r>
        </a:p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 dirty="0" smtClean="0"/>
        </a:p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(Previous months)</a:t>
          </a:r>
          <a:endParaRPr lang="cs-CZ" sz="900" kern="1200" dirty="0"/>
        </a:p>
      </dsp:txBody>
      <dsp:txXfrm>
        <a:off x="2470" y="343339"/>
        <a:ext cx="4112726" cy="596475"/>
      </dsp:txXfrm>
    </dsp:sp>
    <dsp:sp modelId="{BB3C7C47-8AEF-4804-954D-C68EE308F222}">
      <dsp:nvSpPr>
        <dsp:cNvPr id="0" name=""/>
        <dsp:cNvSpPr/>
      </dsp:nvSpPr>
      <dsp:spPr>
        <a:xfrm>
          <a:off x="3966078" y="343339"/>
          <a:ext cx="1491188" cy="596475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Regular predictions</a:t>
          </a:r>
        </a:p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 dirty="0" smtClean="0"/>
        </a:p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(Current month)</a:t>
          </a:r>
          <a:endParaRPr lang="cs-CZ" sz="900" kern="1200" dirty="0"/>
        </a:p>
      </dsp:txBody>
      <dsp:txXfrm>
        <a:off x="3966078" y="343339"/>
        <a:ext cx="1491188" cy="596475"/>
      </dsp:txXfrm>
    </dsp:sp>
    <dsp:sp modelId="{3961825F-DD0C-4154-806F-113A0DAB8568}">
      <dsp:nvSpPr>
        <dsp:cNvPr id="0" name=""/>
        <dsp:cNvSpPr/>
      </dsp:nvSpPr>
      <dsp:spPr>
        <a:xfrm>
          <a:off x="5308147" y="343339"/>
          <a:ext cx="1491188" cy="596475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Marketing campaign</a:t>
          </a:r>
        </a:p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 dirty="0" smtClean="0"/>
        </a:p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(Next month)</a:t>
          </a:r>
          <a:endParaRPr lang="cs-CZ" sz="900" kern="1200" dirty="0"/>
        </a:p>
      </dsp:txBody>
      <dsp:txXfrm>
        <a:off x="5308147" y="343339"/>
        <a:ext cx="1491188" cy="596475"/>
      </dsp:txXfrm>
    </dsp:sp>
    <dsp:sp modelId="{4DC75014-05AF-4D33-8C63-C01BE7196386}">
      <dsp:nvSpPr>
        <dsp:cNvPr id="0" name=""/>
        <dsp:cNvSpPr/>
      </dsp:nvSpPr>
      <dsp:spPr>
        <a:xfrm>
          <a:off x="6650216" y="343339"/>
          <a:ext cx="1491188" cy="596475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Potential churn</a:t>
          </a:r>
        </a:p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 dirty="0" smtClean="0"/>
        </a:p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(Next 2 months)</a:t>
          </a:r>
          <a:endParaRPr lang="en-US" sz="900" kern="1200" dirty="0"/>
        </a:p>
      </dsp:txBody>
      <dsp:txXfrm>
        <a:off x="6650216" y="343339"/>
        <a:ext cx="1491188" cy="5964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ETOCOPYRIGHT"/>
          <p:cNvSpPr txBox="1">
            <a:spLocks noChangeArrowheads="1"/>
          </p:cNvSpPr>
          <p:nvPr/>
        </p:nvSpPr>
        <p:spPr bwMode="auto">
          <a:xfrm rot="16200000">
            <a:off x="5915819" y="8106569"/>
            <a:ext cx="145097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 defTabSz="457200"/>
            <a:r>
              <a:rPr lang="en-US" sz="800" dirty="0" smtClean="0">
                <a:solidFill>
                  <a:srgbClr val="BFBFBF"/>
                </a:solidFill>
                <a:latin typeface="Arial" pitchFamily="34" charset="0"/>
                <a:cs typeface="Arial" pitchFamily="34" charset="0"/>
              </a:rPr>
              <a:t>© 2009 Tieto Corporation</a:t>
            </a:r>
            <a:endParaRPr lang="en-GB" sz="800" dirty="0">
              <a:solidFill>
                <a:srgbClr val="BFBFB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3"/>
          </p:nvPr>
        </p:nvSpPr>
        <p:spPr>
          <a:xfrm>
            <a:off x="180000" y="8748000"/>
            <a:ext cx="126000" cy="1260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/>
            </a:lvl1pPr>
          </a:lstStyle>
          <a:p>
            <a:pPr algn="l"/>
            <a:fld id="{8EA7BFA4-16DB-4254-B965-BEC7E85E0C1D}" type="slidenum">
              <a:rPr lang="en-GB" sz="800" smtClean="0">
                <a:latin typeface="Arial" pitchFamily="34" charset="0"/>
                <a:cs typeface="Arial" pitchFamily="34" charset="0"/>
              </a:rPr>
              <a:pPr algn="l"/>
              <a:t>‹#›</a:t>
            </a:fld>
            <a:endParaRPr lang="en-GB" sz="800" dirty="0"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5900" y="144018"/>
            <a:ext cx="6426200" cy="4283964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431800" y="4716017"/>
            <a:ext cx="5994400" cy="385203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10" name="TIETOCOPYRIGHT"/>
          <p:cNvSpPr txBox="1">
            <a:spLocks noChangeArrowheads="1"/>
          </p:cNvSpPr>
          <p:nvPr/>
        </p:nvSpPr>
        <p:spPr bwMode="auto">
          <a:xfrm rot="16200000">
            <a:off x="5915819" y="8106569"/>
            <a:ext cx="145097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l" defTabSz="457200"/>
            <a:r>
              <a:rPr lang="en-US" sz="800" dirty="0">
                <a:solidFill>
                  <a:srgbClr val="BFBFBF"/>
                </a:solidFill>
                <a:latin typeface="Arial" pitchFamily="34" charset="0"/>
                <a:cs typeface="Arial" pitchFamily="34" charset="0"/>
              </a:rPr>
              <a:t>© 2009 Tieto Corporation</a:t>
            </a:r>
            <a:endParaRPr lang="en-GB" sz="800" dirty="0">
              <a:solidFill>
                <a:srgbClr val="BFBFB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5"/>
          </p:nvPr>
        </p:nvSpPr>
        <p:spPr>
          <a:xfrm>
            <a:off x="180000" y="8748000"/>
            <a:ext cx="126000" cy="1260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/>
            </a:lvl1pPr>
          </a:lstStyle>
          <a:p>
            <a:pPr algn="l"/>
            <a:fld id="{8EA7BFA4-16DB-4254-B965-BEC7E85E0C1D}" type="slidenum">
              <a:rPr lang="en-GB" sz="800" smtClean="0">
                <a:latin typeface="Arial" pitchFamily="34" charset="0"/>
                <a:cs typeface="Arial" pitchFamily="34" charset="0"/>
              </a:rPr>
              <a:pPr algn="l"/>
              <a:t>‹#›</a:t>
            </a:fld>
            <a:endParaRPr lang="en-GB" sz="800" dirty="0"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228600" indent="-228600" algn="l" defTabSz="914400" rtl="0" eaLnBrk="1" latinLnBrk="0" hangingPunct="1">
      <a:buClr>
        <a:srgbClr val="000000"/>
      </a:buClr>
      <a:buChar char="•"/>
      <a:defRPr sz="1200" kern="1200">
        <a:solidFill>
          <a:srgbClr val="000000"/>
        </a:solidFill>
        <a:latin typeface="Arial"/>
        <a:ea typeface="+mn-ea"/>
        <a:cs typeface="+mn-cs"/>
      </a:defRPr>
    </a:lvl1pPr>
    <a:lvl2pPr marL="685800" indent="-228600" algn="l" defTabSz="914400" rtl="0" eaLnBrk="1" latinLnBrk="0" hangingPunct="1">
      <a:buClr>
        <a:srgbClr val="000000"/>
      </a:buClr>
      <a:buChar char="•"/>
      <a:defRPr sz="1200" kern="1200">
        <a:solidFill>
          <a:srgbClr val="000000"/>
        </a:solidFill>
        <a:latin typeface="Arial"/>
        <a:ea typeface="+mn-ea"/>
        <a:cs typeface="+mn-cs"/>
      </a:defRPr>
    </a:lvl2pPr>
    <a:lvl3pPr marL="1143000" indent="-228600" algn="l" defTabSz="914400" rtl="0" eaLnBrk="1" latinLnBrk="0" hangingPunct="1">
      <a:buClr>
        <a:srgbClr val="000000"/>
      </a:buClr>
      <a:buChar char="•"/>
      <a:defRPr sz="1200" kern="1200">
        <a:solidFill>
          <a:srgbClr val="000000"/>
        </a:solidFill>
        <a:latin typeface="Arial"/>
        <a:ea typeface="+mn-ea"/>
        <a:cs typeface="+mn-cs"/>
      </a:defRPr>
    </a:lvl3pPr>
    <a:lvl4pPr marL="1600200" indent="-228600" algn="l" defTabSz="914400" rtl="0" eaLnBrk="1" latinLnBrk="0" hangingPunct="1">
      <a:buClr>
        <a:srgbClr val="000000"/>
      </a:buClr>
      <a:buChar char="•"/>
      <a:defRPr sz="1200" kern="1200">
        <a:solidFill>
          <a:srgbClr val="000000"/>
        </a:solidFill>
        <a:latin typeface="Arial"/>
        <a:ea typeface="+mn-ea"/>
        <a:cs typeface="+mn-cs"/>
      </a:defRPr>
    </a:lvl4pPr>
    <a:lvl5pPr marL="2057400" indent="-228600" algn="l" defTabSz="914400" rtl="0" eaLnBrk="1" latinLnBrk="0" hangingPunct="1">
      <a:buClr>
        <a:srgbClr val="000000"/>
      </a:buClr>
      <a:buChar char="•"/>
      <a:defRPr sz="1200" kern="1200">
        <a:solidFill>
          <a:srgbClr val="000000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79400" y="0"/>
            <a:ext cx="6299200" cy="47244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en-US" sz="1200" dirty="0" smtClean="0"/>
          </a:p>
          <a:p>
            <a:pPr eaLnBrk="1" hangingPunct="1"/>
            <a:r>
              <a:rPr lang="en-US" sz="1200" b="1" dirty="0" smtClean="0">
                <a:solidFill>
                  <a:srgbClr val="FF0000"/>
                </a:solidFill>
              </a:rPr>
              <a:t>Exploratory</a:t>
            </a:r>
            <a:r>
              <a:rPr lang="en-US" sz="1200" dirty="0" smtClean="0"/>
              <a:t> analysis of </a:t>
            </a:r>
            <a:r>
              <a:rPr lang="en-US" sz="1200" b="1" dirty="0" smtClean="0">
                <a:solidFill>
                  <a:srgbClr val="FF0000"/>
                </a:solidFill>
              </a:rPr>
              <a:t>observational</a:t>
            </a:r>
            <a:r>
              <a:rPr lang="en-US" sz="1200" dirty="0" smtClean="0"/>
              <a:t> data.</a:t>
            </a:r>
          </a:p>
          <a:p>
            <a:pPr eaLnBrk="1" hangingPunct="1"/>
            <a:r>
              <a:rPr lang="en-US" sz="1200" dirty="0" smtClean="0"/>
              <a:t>Data mining is the process of automatically discovering useful information in large data repositories. (Tan, Steinbach, Kumar, 2006)</a:t>
            </a:r>
          </a:p>
          <a:p>
            <a:pPr eaLnBrk="1" hangingPunct="1"/>
            <a:r>
              <a:rPr lang="en-GB" sz="1200" dirty="0" smtClean="0"/>
              <a:t>A process of non-trivial retrieval of the implicit, formerly unknown and potentially useful information from data (</a:t>
            </a:r>
            <a:r>
              <a:rPr lang="en-GB" sz="1200" dirty="0" err="1" smtClean="0"/>
              <a:t>Fayad</a:t>
            </a:r>
            <a:r>
              <a:rPr lang="en-GB" sz="1200" dirty="0" smtClean="0"/>
              <a:t> et al., 1996).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79400" y="0"/>
            <a:ext cx="6299200" cy="47244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79400" y="0"/>
            <a:ext cx="6299200" cy="47244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79400" y="0"/>
            <a:ext cx="6299200" cy="47244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79400" y="0"/>
            <a:ext cx="6299200" cy="47244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79400" y="0"/>
            <a:ext cx="6299200" cy="47244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79400" y="0"/>
            <a:ext cx="6299200" cy="47244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1200" dirty="0" smtClean="0">
                <a:sym typeface="Symbol" pitchFamily="18" charset="2"/>
              </a:rPr>
              <a:t>	 </a:t>
            </a:r>
            <a:r>
              <a:rPr lang="en-US" sz="1200" dirty="0" smtClean="0"/>
              <a:t>Possibility of restructuring business processes.</a:t>
            </a:r>
          </a:p>
          <a:p>
            <a:pPr eaLnBrk="1" hangingPunct="1">
              <a:buFontTx/>
              <a:buNone/>
            </a:pPr>
            <a:r>
              <a:rPr lang="en-US" sz="1200" dirty="0" smtClean="0"/>
              <a:t>	</a:t>
            </a:r>
            <a:r>
              <a:rPr lang="en-US" sz="1200" dirty="0" smtClean="0">
                <a:sym typeface="Symbol" pitchFamily="18" charset="2"/>
              </a:rPr>
              <a:t></a:t>
            </a:r>
            <a:r>
              <a:rPr lang="en-US" sz="1200" dirty="0" smtClean="0"/>
              <a:t> Possibility of changing person’s mindset.</a:t>
            </a:r>
          </a:p>
          <a:p>
            <a:pPr eaLnBrk="1" hangingPunct="1">
              <a:buFontTx/>
              <a:buNone/>
            </a:pPr>
            <a:r>
              <a:rPr lang="en-US" sz="1200" dirty="0" smtClean="0"/>
              <a:t>	</a:t>
            </a:r>
            <a:r>
              <a:rPr lang="en-US" sz="1200" dirty="0" smtClean="0">
                <a:sym typeface="Symbol" pitchFamily="18" charset="2"/>
              </a:rPr>
              <a:t></a:t>
            </a:r>
            <a:r>
              <a:rPr lang="en-US" sz="1200" dirty="0" smtClean="0"/>
              <a:t> Possibility of increasing profit, decreasing risks, better financial stability.</a:t>
            </a:r>
          </a:p>
          <a:p>
            <a:pPr eaLnBrk="1" hangingPunct="1"/>
            <a:endParaRPr lang="en-US" sz="1200" dirty="0" smtClean="0"/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73088" y="144463"/>
            <a:ext cx="5711825" cy="42830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6CD3DF6-9805-4467-BD9B-010E1EC87C6F}" type="slidenum">
              <a:rPr lang="en-GB" smtClean="0"/>
              <a:pPr>
                <a:defRPr/>
              </a:pPr>
              <a:t>19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73088" y="144463"/>
            <a:ext cx="5711825" cy="42830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6CD3DF6-9805-4467-BD9B-010E1EC87C6F}" type="slidenum">
              <a:rPr lang="en-GB" smtClean="0"/>
              <a:pPr>
                <a:defRPr/>
              </a:pPr>
              <a:t>20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573088" y="144463"/>
            <a:ext cx="5711825" cy="4283075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Data snooping</a:t>
            </a:r>
          </a:p>
          <a:p>
            <a:pPr lvl="1"/>
            <a:r>
              <a:rPr lang="en-US" dirty="0" smtClean="0"/>
              <a:t>Refining model on the training dataset must bring also</a:t>
            </a:r>
            <a:r>
              <a:rPr lang="en-US" baseline="0" dirty="0" smtClean="0"/>
              <a:t> a refinement on the testing dataset</a:t>
            </a:r>
          </a:p>
          <a:p>
            <a:pPr lvl="1"/>
            <a:r>
              <a:rPr lang="en-US" baseline="0" dirty="0" smtClean="0"/>
              <a:t>Use fundamental truths rather than trial &amp; error</a:t>
            </a:r>
          </a:p>
          <a:p>
            <a:pPr lvl="1"/>
            <a:endParaRPr lang="en-US" baseline="0" dirty="0" smtClean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Char char="•"/>
              <a:tabLst/>
              <a:defRPr/>
            </a:pPr>
            <a:r>
              <a:rPr lang="en-US" baseline="0" dirty="0" smtClean="0"/>
              <a:t>Survivorship – when not all tags were available or used the same way in the past; </a:t>
            </a:r>
            <a:r>
              <a:rPr lang="en-US" sz="1200" dirty="0" smtClean="0"/>
              <a:t>Representativeness of training dataset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Char char="•"/>
              <a:tabLst/>
              <a:defRPr/>
            </a:pPr>
            <a:endParaRPr lang="en-US" sz="1200" dirty="0" smtClean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Char char="•"/>
              <a:tabLst/>
              <a:defRPr/>
            </a:pPr>
            <a:r>
              <a:rPr lang="en-US" sz="1200" dirty="0" smtClean="0"/>
              <a:t>Sample size</a:t>
            </a:r>
            <a:r>
              <a:rPr lang="en-US" sz="1200" baseline="0" dirty="0" smtClean="0"/>
              <a:t> = 252 x # of free parameters</a:t>
            </a:r>
            <a:endParaRPr lang="en-US" sz="1200" dirty="0" smtClean="0"/>
          </a:p>
          <a:p>
            <a:pPr lvl="0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8EA7BFA4-16DB-4254-B965-BEC7E85E0C1D}" type="slidenum">
              <a:rPr lang="en-GB" sz="800" smtClean="0">
                <a:latin typeface="Arial" pitchFamily="34" charset="0"/>
                <a:cs typeface="Arial" pitchFamily="34" charset="0"/>
              </a:rPr>
              <a:pPr algn="l"/>
              <a:t>25</a:t>
            </a:fld>
            <a:endParaRPr lang="en-GB" sz="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Front pag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1555200"/>
            <a:ext cx="3914775" cy="180000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4000" spc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3520800"/>
            <a:ext cx="3914775" cy="6228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kern="0" spc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ection front pag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1515666"/>
            <a:ext cx="3914775" cy="1846659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4000" spc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3524250"/>
            <a:ext cx="3914775" cy="8532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kern="0" spc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End pag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94000" y="517575"/>
            <a:ext cx="7892775" cy="615553"/>
          </a:xfrm>
        </p:spPr>
        <p:txBody>
          <a:bodyPr wrap="square">
            <a:normAutofit/>
          </a:bodyPr>
          <a:lstStyle>
            <a:lvl1pPr>
              <a:lnSpc>
                <a:spcPct val="100000"/>
              </a:lnSpc>
              <a:defRPr sz="4000" spc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94000" y="1123199"/>
            <a:ext cx="7892775" cy="360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kern="0" spc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2903A-6526-4E0B-828D-C3168703526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246813" y="6534150"/>
            <a:ext cx="1439862" cy="15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sz="1000"/>
            </a:lvl1pPr>
          </a:lstStyle>
          <a:p>
            <a:endParaRPr lang="en-GB" dirty="0"/>
          </a:p>
        </p:txBody>
      </p:sp>
    </p:spTree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000" y="1494000"/>
            <a:ext cx="3956050" cy="4230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69370" y="1494000"/>
            <a:ext cx="4017405" cy="4230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2903A-6526-4E0B-828D-C3168703526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6246813" y="6534150"/>
            <a:ext cx="1439862" cy="15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sz="1000"/>
            </a:lvl1pPr>
          </a:lstStyle>
          <a:p>
            <a:endParaRPr lang="en-GB" dirty="0"/>
          </a:p>
        </p:txBody>
      </p:sp>
    </p:spTree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2903A-6526-4E0B-828D-C3168703526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246813" y="6534150"/>
            <a:ext cx="1439862" cy="15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sz="1000"/>
            </a:lvl1pPr>
          </a:lstStyle>
          <a:p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42000" y="621791"/>
            <a:ext cx="8129587" cy="5121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F7E2903A-6526-4E0B-828D-C3168703526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246813" y="6534150"/>
            <a:ext cx="1439862" cy="15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sz="1000"/>
            </a:lvl1pPr>
          </a:lstStyle>
          <a:p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2903A-6526-4E0B-828D-C3168703526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246813" y="6534150"/>
            <a:ext cx="1439862" cy="15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sz="1000"/>
            </a:lvl1pPr>
          </a:lstStyle>
          <a:p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E2903A-6526-4E0B-828D-C3168703526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42900" y="1494000"/>
            <a:ext cx="8143875" cy="4230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813" y="644525"/>
            <a:ext cx="7823200" cy="7270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58813" y="1544638"/>
            <a:ext cx="3681412" cy="43576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2625" y="1544638"/>
            <a:ext cx="3681413" cy="43576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80C2C9-0D00-4A9F-AA6D-0D3E81AF856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E2903A-6526-4E0B-828D-C3168703526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342900" y="1494000"/>
            <a:ext cx="8143875" cy="4230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E2903A-6526-4E0B-828D-C3168703526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342900" y="1494000"/>
            <a:ext cx="8143875" cy="4230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E2903A-6526-4E0B-828D-C3168703526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342900" y="1494000"/>
            <a:ext cx="8143875" cy="4230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E2903A-6526-4E0B-828D-C3168703526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342900" y="1494000"/>
            <a:ext cx="8143875" cy="4230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E2903A-6526-4E0B-828D-C3168703526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342900" y="1494000"/>
            <a:ext cx="8143875" cy="4230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2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3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4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000" y="154800"/>
            <a:ext cx="8126775" cy="122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1494000"/>
            <a:ext cx="8143875" cy="423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 smtClean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48800" y="6537600"/>
            <a:ext cx="3600000" cy="15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Autofit/>
          </a:bodyPr>
          <a:lstStyle>
            <a:lvl1pPr algn="l">
              <a:defRPr sz="1000"/>
            </a:lvl1pPr>
          </a:lstStyle>
          <a:p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0000" y="6537600"/>
            <a:ext cx="360000" cy="151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sz="1000"/>
            </a:lvl1pPr>
          </a:lstStyle>
          <a:p>
            <a:fld id="{F7E2903A-6526-4E0B-828D-C3168703526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246813" y="6534150"/>
            <a:ext cx="1439862" cy="15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sz="1000"/>
            </a:lvl1pPr>
          </a:lstStyle>
          <a:p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9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722" r:id="rId9"/>
    <p:sldLayoutId id="2147483729" r:id="rId10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1" kern="0" spc="0" baseline="0">
          <a:solidFill>
            <a:schemeClr val="accent4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folHlink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folHlink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folHlink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folHlink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folHlink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folHlink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folHlink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folHlink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Char char="•"/>
        <a:defRPr sz="2400" kern="0" spc="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Char char="•"/>
        <a:defRPr sz="2000" kern="0" spc="0" baseline="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Char char="•"/>
        <a:defRPr sz="1800" kern="0" spc="0" baseline="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Char char="•"/>
        <a:defRPr sz="1800" kern="0" spc="0" baseline="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Char char="•"/>
        <a:defRPr sz="1800" kern="0" spc="0" baseline="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ts val="5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ts val="5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ts val="5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ts val="5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000" y="154800"/>
            <a:ext cx="8143200" cy="122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GB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1494000"/>
            <a:ext cx="8143875" cy="423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 smtClean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48800" y="6537600"/>
            <a:ext cx="3600000" cy="15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Autofit/>
          </a:bodyPr>
          <a:lstStyle>
            <a:lvl1pPr algn="l">
              <a:defRPr sz="1000"/>
            </a:lvl1pPr>
          </a:lstStyle>
          <a:p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0000" y="6537600"/>
            <a:ext cx="360000" cy="151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sz="1000"/>
            </a:lvl1pPr>
          </a:lstStyle>
          <a:p>
            <a:fld id="{F7E2903A-6526-4E0B-828D-C3168703526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246813" y="6534150"/>
            <a:ext cx="1439862" cy="15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sz="1000"/>
            </a:lvl1pPr>
          </a:lstStyle>
          <a:p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1" kern="0" spc="0" baseline="0">
          <a:solidFill>
            <a:schemeClr val="accent4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folHlink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folHlink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folHlink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folHlink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folHlink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folHlink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folHlink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folHlink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Char char="•"/>
        <a:defRPr sz="2400" kern="0" spc="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Char char="•"/>
        <a:defRPr sz="2000" kern="0" spc="0" baseline="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Char char="•"/>
        <a:defRPr sz="1800" kern="0" spc="0" baseline="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Char char="•"/>
        <a:defRPr sz="1800" kern="0" spc="0" baseline="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Char char="•"/>
        <a:defRPr sz="1800" kern="0" spc="0" baseline="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ts val="5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ts val="5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ts val="5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ts val="5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000" y="154800"/>
            <a:ext cx="8143200" cy="122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GB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1494000"/>
            <a:ext cx="8143875" cy="423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 smtClean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48800" y="6537600"/>
            <a:ext cx="3600000" cy="15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Autofit/>
          </a:bodyPr>
          <a:lstStyle>
            <a:lvl1pPr algn="l">
              <a:defRPr sz="1000"/>
            </a:lvl1pPr>
          </a:lstStyle>
          <a:p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0000" y="6537600"/>
            <a:ext cx="360000" cy="151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sz="1000"/>
            </a:lvl1pPr>
          </a:lstStyle>
          <a:p>
            <a:fld id="{F7E2903A-6526-4E0B-828D-C3168703526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246813" y="6534150"/>
            <a:ext cx="1439862" cy="15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sz="1000"/>
            </a:lvl1pPr>
          </a:lstStyle>
          <a:p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1" kern="0" spc="0" baseline="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folHlink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folHlink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folHlink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folHlink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folHlink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folHlink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folHlink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folHlink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Char char="•"/>
        <a:defRPr sz="2400" kern="0" spc="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Char char="•"/>
        <a:defRPr sz="2000" kern="0" spc="0" baseline="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Char char="•"/>
        <a:defRPr sz="1800" kern="0" spc="0" baseline="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Char char="•"/>
        <a:defRPr sz="1800" kern="0" spc="0" baseline="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Char char="•"/>
        <a:defRPr sz="1800" kern="0" spc="0" baseline="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ts val="5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ts val="5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ts val="5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ts val="5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000" y="154800"/>
            <a:ext cx="8143200" cy="122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GB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1494000"/>
            <a:ext cx="8143875" cy="423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 smtClean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48800" y="6537600"/>
            <a:ext cx="3600000" cy="15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Autofit/>
          </a:bodyPr>
          <a:lstStyle>
            <a:lvl1pPr algn="l">
              <a:defRPr sz="1000"/>
            </a:lvl1pPr>
          </a:lstStyle>
          <a:p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0000" y="6537600"/>
            <a:ext cx="360000" cy="151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sz="1000"/>
            </a:lvl1pPr>
          </a:lstStyle>
          <a:p>
            <a:fld id="{F7E2903A-6526-4E0B-828D-C3168703526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246813" y="6534150"/>
            <a:ext cx="1439862" cy="15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sz="1000"/>
            </a:lvl1pPr>
          </a:lstStyle>
          <a:p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1" kern="0" spc="0" baseline="0">
          <a:solidFill>
            <a:schemeClr val="accent5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folHlink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folHlink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folHlink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folHlink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folHlink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folHlink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folHlink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folHlink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Char char="•"/>
        <a:defRPr sz="2400" kern="0" spc="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Char char="•"/>
        <a:defRPr sz="2000" kern="0" spc="0" baseline="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Char char="•"/>
        <a:defRPr sz="1800" kern="0" spc="0" baseline="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Char char="•"/>
        <a:defRPr sz="1800" kern="0" spc="0" baseline="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Char char="•"/>
        <a:defRPr sz="1800" kern="0" spc="0" baseline="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ts val="5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ts val="5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ts val="5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ts val="5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000" y="154800"/>
            <a:ext cx="8143200" cy="122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GB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1494000"/>
            <a:ext cx="8143875" cy="423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 smtClean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48800" y="6537600"/>
            <a:ext cx="3600000" cy="15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Autofit/>
          </a:bodyPr>
          <a:lstStyle>
            <a:lvl1pPr algn="l">
              <a:defRPr sz="1000"/>
            </a:lvl1pPr>
          </a:lstStyle>
          <a:p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0000" y="6537600"/>
            <a:ext cx="360000" cy="151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sz="1000"/>
            </a:lvl1pPr>
          </a:lstStyle>
          <a:p>
            <a:fld id="{F7E2903A-6526-4E0B-828D-C3168703526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246813" y="6534150"/>
            <a:ext cx="1439862" cy="15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sz="1000"/>
            </a:lvl1pPr>
          </a:lstStyle>
          <a:p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1" kern="0" spc="0" baseline="0">
          <a:solidFill>
            <a:schemeClr val="accent3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folHlink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folHlink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folHlink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folHlink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folHlink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folHlink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folHlink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folHlink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Char char="•"/>
        <a:defRPr sz="2400" kern="0" spc="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Char char="•"/>
        <a:defRPr sz="2000" kern="0" spc="0" baseline="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Char char="•"/>
        <a:defRPr sz="1800" kern="0" spc="0" baseline="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Char char="•"/>
        <a:defRPr sz="1800" kern="0" spc="0" baseline="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Char char="•"/>
        <a:defRPr sz="1800" kern="0" spc="0" baseline="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ts val="5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ts val="5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ts val="5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ts val="5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000" y="154800"/>
            <a:ext cx="8143200" cy="122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GB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1494000"/>
            <a:ext cx="8143875" cy="423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 smtClean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48800" y="6537600"/>
            <a:ext cx="3600000" cy="15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Autofit/>
          </a:bodyPr>
          <a:lstStyle>
            <a:lvl1pPr algn="l">
              <a:defRPr sz="1000"/>
            </a:lvl1pPr>
          </a:lstStyle>
          <a:p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0000" y="6537600"/>
            <a:ext cx="360000" cy="151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sz="1000"/>
            </a:lvl1pPr>
          </a:lstStyle>
          <a:p>
            <a:fld id="{F7E2903A-6526-4E0B-828D-C3168703526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246813" y="6534150"/>
            <a:ext cx="1439862" cy="15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sz="1000"/>
            </a:lvl1pPr>
          </a:lstStyle>
          <a:p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1" kern="0" spc="0" baseline="0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folHlink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folHlink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folHlink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folHlink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folHlink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folHlink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folHlink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folHlink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Char char="•"/>
        <a:defRPr sz="2400" kern="0" spc="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Char char="•"/>
        <a:defRPr sz="2000" kern="0" spc="0" baseline="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Char char="•"/>
        <a:defRPr sz="1800" kern="0" spc="0" baseline="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Char char="•"/>
        <a:defRPr sz="1800" kern="0" spc="0" baseline="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Char char="•"/>
        <a:defRPr sz="1800" kern="0" spc="0" baseline="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ts val="5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ts val="5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ts val="5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ts val="5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kxen.com/" TargetMode="External"/><Relationship Id="rId13" Type="http://schemas.openxmlformats.org/officeDocument/2006/relationships/hyperlink" Target="http://ferda.wiki.sourceforge.net/" TargetMode="External"/><Relationship Id="rId18" Type="http://schemas.openxmlformats.org/officeDocument/2006/relationships/image" Target="../media/image13.png"/><Relationship Id="rId3" Type="http://schemas.openxmlformats.org/officeDocument/2006/relationships/hyperlink" Target="http://www.spss.com/software/modeling/modeler/" TargetMode="External"/><Relationship Id="rId21" Type="http://schemas.openxmlformats.org/officeDocument/2006/relationships/image" Target="../media/image16.png"/><Relationship Id="rId7" Type="http://schemas.openxmlformats.org/officeDocument/2006/relationships/hyperlink" Target="http://www.oracle.com/technology/products/bi/odm/index.html" TargetMode="External"/><Relationship Id="rId12" Type="http://schemas.openxmlformats.org/officeDocument/2006/relationships/hyperlink" Target="http://lispminer.vse.cz/" TargetMode="External"/><Relationship Id="rId1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1.png"/><Relationship Id="rId20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microsoft.com/sqlserver/2008/en/us/data-mining-addins.aspx" TargetMode="External"/><Relationship Id="rId11" Type="http://schemas.openxmlformats.org/officeDocument/2006/relationships/hyperlink" Target="http://www.ailab.si/Orange/" TargetMode="External"/><Relationship Id="rId5" Type="http://schemas.openxmlformats.org/officeDocument/2006/relationships/hyperlink" Target="http://www.microsoft.com/sqlserver/2008/en/us/default.aspx" TargetMode="External"/><Relationship Id="rId15" Type="http://schemas.openxmlformats.org/officeDocument/2006/relationships/image" Target="../media/image10.png"/><Relationship Id="rId10" Type="http://schemas.openxmlformats.org/officeDocument/2006/relationships/hyperlink" Target="http://www.r-project.org/" TargetMode="External"/><Relationship Id="rId19" Type="http://schemas.openxmlformats.org/officeDocument/2006/relationships/image" Target="../media/image14.png"/><Relationship Id="rId4" Type="http://schemas.openxmlformats.org/officeDocument/2006/relationships/hyperlink" Target="http://www.sas.com/" TargetMode="External"/><Relationship Id="rId9" Type="http://schemas.openxmlformats.org/officeDocument/2006/relationships/hyperlink" Target="http://www.cs.waikato.ac.nz/ml/weka/" TargetMode="External"/><Relationship Id="rId14" Type="http://schemas.openxmlformats.org/officeDocument/2006/relationships/image" Target="../media/image9.png"/><Relationship Id="rId22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search.ibm.com/dar/papers/pdf/equitant-kdd08.pdf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Office_Excel1.xlsx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2" name="Picture 4" descr="http://www.e1solutions.com/images/Ones&amp;Zero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Get </a:t>
            </a:r>
            <a:r>
              <a:rPr lang="en-GB" sz="6000" dirty="0" smtClean="0"/>
              <a:t>MAXIMUM</a:t>
            </a:r>
            <a:r>
              <a:rPr lang="en-GB" dirty="0" smtClean="0"/>
              <a:t> from your data</a:t>
            </a:r>
            <a:endParaRPr lang="en-GB" dirty="0"/>
          </a:p>
        </p:txBody>
      </p:sp>
      <p:sp>
        <p:nvSpPr>
          <p:cNvPr id="10" name="CONTACTINFO"/>
          <p:cNvSpPr txBox="1">
            <a:spLocks noChangeArrowheads="1"/>
          </p:cNvSpPr>
          <p:nvPr/>
        </p:nvSpPr>
        <p:spPr bwMode="auto">
          <a:xfrm>
            <a:off x="4572000" y="5075149"/>
            <a:ext cx="2736850" cy="1031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/>
          <a:p>
            <a:pPr algn="l"/>
            <a:r>
              <a:rPr lang="cs-CZ" b="1" dirty="0" smtClean="0">
                <a:solidFill>
                  <a:schemeClr val="bg1"/>
                </a:solidFill>
              </a:rPr>
              <a:t>Miroslav Černý</a:t>
            </a:r>
            <a:endParaRPr lang="en-GB" b="1" dirty="0">
              <a:solidFill>
                <a:schemeClr val="bg1"/>
              </a:solidFill>
            </a:endParaRPr>
          </a:p>
          <a:p>
            <a:pPr algn="l"/>
            <a:endParaRPr lang="en-GB" sz="1600" dirty="0">
              <a:solidFill>
                <a:schemeClr val="bg1"/>
              </a:solidFill>
            </a:endParaRPr>
          </a:p>
          <a:p>
            <a:r>
              <a:rPr lang="en-US" sz="1100" dirty="0" smtClean="0">
                <a:solidFill>
                  <a:schemeClr val="bg1"/>
                </a:solidFill>
              </a:rPr>
              <a:t>Advanced Analytics </a:t>
            </a:r>
            <a:r>
              <a:rPr lang="cs-CZ" sz="1100" dirty="0" err="1" smtClean="0">
                <a:solidFill>
                  <a:schemeClr val="bg1"/>
                </a:solidFill>
              </a:rPr>
              <a:t>Consultant</a:t>
            </a:r>
            <a:endParaRPr lang="en-GB" sz="1100" dirty="0" smtClean="0">
              <a:solidFill>
                <a:schemeClr val="bg1"/>
              </a:solidFill>
            </a:endParaRPr>
          </a:p>
          <a:p>
            <a:r>
              <a:rPr lang="en-US" sz="1100" dirty="0" smtClean="0">
                <a:solidFill>
                  <a:schemeClr val="bg1"/>
                </a:solidFill>
              </a:rPr>
              <a:t>Freelancer</a:t>
            </a:r>
          </a:p>
          <a:p>
            <a:r>
              <a:rPr lang="en-US" sz="1100" dirty="0" smtClean="0">
                <a:solidFill>
                  <a:schemeClr val="bg1"/>
                </a:solidFill>
              </a:rPr>
              <a:t>mirek77@gmail.com</a:t>
            </a:r>
            <a:endParaRPr lang="en-GB" sz="11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4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fld id="{C028FF94-F14E-4FF5-974B-9A25F9FAE512}" type="slidenum">
              <a:rPr lang="en-GB" smtClean="0"/>
              <a:pPr/>
              <a:t>2</a:t>
            </a:fld>
            <a:endParaRPr lang="en-GB" smtClean="0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658813" y="533400"/>
            <a:ext cx="7823200" cy="727075"/>
          </a:xfrm>
        </p:spPr>
        <p:txBody>
          <a:bodyPr/>
          <a:lstStyle/>
          <a:p>
            <a:pPr eaLnBrk="1" hangingPunct="1"/>
            <a:r>
              <a:rPr lang="en-GB" dirty="0" smtClean="0"/>
              <a:t>Data Mining</a:t>
            </a:r>
            <a:r>
              <a:rPr lang="cs-CZ" dirty="0" smtClean="0"/>
              <a:t> </a:t>
            </a:r>
            <a:r>
              <a:rPr lang="cs-CZ" dirty="0" err="1" smtClean="0"/>
              <a:t>Concept</a:t>
            </a:r>
            <a:endParaRPr lang="en-GB" dirty="0" smtClean="0"/>
          </a:p>
        </p:txBody>
      </p:sp>
      <p:sp>
        <p:nvSpPr>
          <p:cNvPr id="11268" name="Rectangle 3"/>
          <p:cNvSpPr>
            <a:spLocks noGrp="1"/>
          </p:cNvSpPr>
          <p:nvPr>
            <p:ph type="body" idx="1"/>
          </p:nvPr>
        </p:nvSpPr>
        <p:spPr>
          <a:xfrm>
            <a:off x="658813" y="1585913"/>
            <a:ext cx="7515225" cy="4357687"/>
          </a:xfrm>
        </p:spPr>
        <p:txBody>
          <a:bodyPr/>
          <a:lstStyle/>
          <a:p>
            <a:pPr eaLnBrk="1" hangingPunct="1"/>
            <a:r>
              <a:rPr lang="en-US" sz="1800" dirty="0" smtClean="0"/>
              <a:t>A process of revealing hidden consequences in data.</a:t>
            </a:r>
          </a:p>
          <a:p>
            <a:pPr eaLnBrk="1" hangingPunct="1"/>
            <a:endParaRPr lang="en-US" sz="1800" dirty="0" smtClean="0"/>
          </a:p>
          <a:p>
            <a:pPr eaLnBrk="1" hangingPunct="1"/>
            <a:r>
              <a:rPr lang="en-US" sz="1800" b="1" dirty="0" smtClean="0">
                <a:solidFill>
                  <a:srgbClr val="FF0000"/>
                </a:solidFill>
              </a:rPr>
              <a:t>Data -&gt; Information -&gt; Decision.</a:t>
            </a:r>
          </a:p>
          <a:p>
            <a:pPr eaLnBrk="1" hangingPunct="1"/>
            <a:endParaRPr lang="en-US" sz="1800" dirty="0" smtClean="0">
              <a:solidFill>
                <a:srgbClr val="000000"/>
              </a:solidFill>
            </a:endParaRPr>
          </a:p>
          <a:p>
            <a:pPr eaLnBrk="1" hangingPunct="1">
              <a:spcAft>
                <a:spcPts val="600"/>
              </a:spcAft>
            </a:pPr>
            <a:r>
              <a:rPr lang="en-US" sz="1800" dirty="0" smtClean="0">
                <a:solidFill>
                  <a:srgbClr val="000000"/>
                </a:solidFill>
              </a:rPr>
              <a:t>Traditional techniques may </a:t>
            </a:r>
            <a:br>
              <a:rPr lang="en-US" sz="1800" dirty="0" smtClean="0">
                <a:solidFill>
                  <a:srgbClr val="000000"/>
                </a:solidFill>
              </a:rPr>
            </a:br>
            <a:r>
              <a:rPr lang="en-US" sz="1800" dirty="0" smtClean="0">
                <a:solidFill>
                  <a:srgbClr val="000000"/>
                </a:solidFill>
              </a:rPr>
              <a:t>be unsuitable due to </a:t>
            </a:r>
          </a:p>
          <a:p>
            <a:pPr lvl="1" eaLnBrk="1" hangingPunct="1"/>
            <a:r>
              <a:rPr lang="en-US" sz="1600" dirty="0" smtClean="0">
                <a:solidFill>
                  <a:srgbClr val="000000"/>
                </a:solidFill>
              </a:rPr>
              <a:t>Large amount of data</a:t>
            </a:r>
          </a:p>
          <a:p>
            <a:pPr lvl="1" eaLnBrk="1" hangingPunct="1"/>
            <a:r>
              <a:rPr lang="en-US" sz="1600" dirty="0" smtClean="0">
                <a:solidFill>
                  <a:srgbClr val="000000"/>
                </a:solidFill>
              </a:rPr>
              <a:t>High dimensionality of data</a:t>
            </a:r>
          </a:p>
          <a:p>
            <a:pPr lvl="1" eaLnBrk="1" hangingPunct="1"/>
            <a:r>
              <a:rPr lang="en-US" sz="1600" dirty="0" smtClean="0">
                <a:solidFill>
                  <a:srgbClr val="000000"/>
                </a:solidFill>
              </a:rPr>
              <a:t>Heterogeneous, </a:t>
            </a:r>
            <a:br>
              <a:rPr lang="en-US" sz="1600" dirty="0" smtClean="0">
                <a:solidFill>
                  <a:srgbClr val="000000"/>
                </a:solidFill>
              </a:rPr>
            </a:br>
            <a:r>
              <a:rPr lang="en-US" sz="1600" dirty="0" smtClean="0">
                <a:solidFill>
                  <a:srgbClr val="000000"/>
                </a:solidFill>
              </a:rPr>
              <a:t>distributed nature of data</a:t>
            </a:r>
            <a:endParaRPr lang="en-GB" sz="1600" dirty="0" smtClean="0"/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4343400" y="3733800"/>
            <a:ext cx="3970338" cy="2838450"/>
            <a:chOff x="2736" y="2352"/>
            <a:chExt cx="2501" cy="1788"/>
          </a:xfrm>
        </p:grpSpPr>
        <p:sp>
          <p:nvSpPr>
            <p:cNvPr id="11270" name="Oval 6"/>
            <p:cNvSpPr>
              <a:spLocks noChangeArrowheads="1"/>
            </p:cNvSpPr>
            <p:nvPr/>
          </p:nvSpPr>
          <p:spPr bwMode="auto">
            <a:xfrm>
              <a:off x="2736" y="2352"/>
              <a:ext cx="1347" cy="1365"/>
            </a:xfrm>
            <a:prstGeom prst="ellipse">
              <a:avLst/>
            </a:prstGeom>
            <a:solidFill>
              <a:srgbClr val="CC33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11271" name="Oval 7"/>
            <p:cNvSpPr>
              <a:spLocks noChangeArrowheads="1"/>
            </p:cNvSpPr>
            <p:nvPr/>
          </p:nvSpPr>
          <p:spPr bwMode="auto">
            <a:xfrm>
              <a:off x="3840" y="2400"/>
              <a:ext cx="1347" cy="1365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11272" name="Text Box 8"/>
            <p:cNvSpPr txBox="1">
              <a:spLocks noChangeArrowheads="1"/>
            </p:cNvSpPr>
            <p:nvPr/>
          </p:nvSpPr>
          <p:spPr bwMode="auto">
            <a:xfrm>
              <a:off x="2886" y="2736"/>
              <a:ext cx="898" cy="23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800">
                  <a:latin typeface="Arial" charset="0"/>
                  <a:cs typeface="Arial" charset="0"/>
                </a:rPr>
                <a:t>Statistics</a:t>
              </a:r>
            </a:p>
          </p:txBody>
        </p:sp>
        <p:sp>
          <p:nvSpPr>
            <p:cNvPr id="11273" name="Oval 9"/>
            <p:cNvSpPr>
              <a:spLocks noChangeArrowheads="1"/>
            </p:cNvSpPr>
            <p:nvPr/>
          </p:nvSpPr>
          <p:spPr bwMode="auto">
            <a:xfrm>
              <a:off x="3384" y="3141"/>
              <a:ext cx="986" cy="999"/>
            </a:xfrm>
            <a:prstGeom prst="ellipse">
              <a:avLst/>
            </a:prstGeom>
            <a:solidFill>
              <a:srgbClr val="66CCFF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800">
                  <a:latin typeface="Arial" charset="0"/>
                  <a:cs typeface="Arial" charset="0"/>
                </a:rPr>
                <a:t>Data</a:t>
              </a:r>
              <a:r>
                <a:rPr lang="en-US" sz="1800" b="1">
                  <a:latin typeface="Arial" charset="0"/>
                  <a:cs typeface="Arial" charset="0"/>
                </a:rPr>
                <a:t> </a:t>
              </a:r>
              <a:r>
                <a:rPr lang="en-US" sz="1800">
                  <a:latin typeface="Arial" charset="0"/>
                  <a:cs typeface="Arial" charset="0"/>
                </a:rPr>
                <a:t>Mining</a:t>
              </a:r>
            </a:p>
          </p:txBody>
        </p:sp>
        <p:sp>
          <p:nvSpPr>
            <p:cNvPr id="11274" name="Text Box 10"/>
            <p:cNvSpPr txBox="1">
              <a:spLocks noChangeArrowheads="1"/>
            </p:cNvSpPr>
            <p:nvPr/>
          </p:nvSpPr>
          <p:spPr bwMode="auto">
            <a:xfrm>
              <a:off x="3840" y="2592"/>
              <a:ext cx="1397" cy="577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0" rIns="0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800">
                  <a:latin typeface="Arial" charset="0"/>
                  <a:cs typeface="Arial" charset="0"/>
                </a:rPr>
                <a:t>AI</a:t>
              </a:r>
              <a:br>
                <a:rPr lang="en-US" sz="1800">
                  <a:latin typeface="Arial" charset="0"/>
                  <a:cs typeface="Arial" charset="0"/>
                </a:rPr>
              </a:br>
              <a:r>
                <a:rPr lang="en-US" sz="1800">
                  <a:latin typeface="Arial" charset="0"/>
                  <a:cs typeface="Arial" charset="0"/>
                </a:rPr>
                <a:t>Machine Learning</a:t>
              </a:r>
              <a:br>
                <a:rPr lang="en-US" sz="1800">
                  <a:latin typeface="Arial" charset="0"/>
                  <a:cs typeface="Arial" charset="0"/>
                </a:rPr>
              </a:br>
              <a:r>
                <a:rPr lang="en-US" sz="1800">
                  <a:latin typeface="Arial" charset="0"/>
                  <a:cs typeface="Arial" charset="0"/>
                </a:rPr>
                <a:t>Pattern Recognition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4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fld id="{AE9BD2A5-BB8F-4039-90B2-9D7615490148}" type="slidenum">
              <a:rPr lang="en-GB" smtClean="0"/>
              <a:pPr/>
              <a:t>3</a:t>
            </a:fld>
            <a:endParaRPr lang="en-GB" smtClean="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Data Mining Tasks</a:t>
            </a:r>
          </a:p>
        </p:txBody>
      </p:sp>
      <p:sp>
        <p:nvSpPr>
          <p:cNvPr id="12292" name="Rectangle 3"/>
          <p:cNvSpPr>
            <a:spLocks noGrp="1"/>
          </p:cNvSpPr>
          <p:nvPr>
            <p:ph type="body" idx="1"/>
          </p:nvPr>
        </p:nvSpPr>
        <p:spPr>
          <a:xfrm>
            <a:off x="658813" y="1676400"/>
            <a:ext cx="7951787" cy="4953000"/>
          </a:xfrm>
        </p:spPr>
        <p:txBody>
          <a:bodyPr/>
          <a:lstStyle/>
          <a:p>
            <a:pPr eaLnBrk="1" hangingPunct="1"/>
            <a:r>
              <a:rPr lang="en-US" sz="1600" dirty="0" smtClean="0"/>
              <a:t>In general: 	</a:t>
            </a:r>
            <a:r>
              <a:rPr lang="en-US" sz="1600" b="1" dirty="0" smtClean="0"/>
              <a:t>predictive</a:t>
            </a:r>
            <a:r>
              <a:rPr lang="en-US" sz="1600" dirty="0" smtClean="0"/>
              <a:t>  </a:t>
            </a:r>
            <a:r>
              <a:rPr lang="en-US" sz="2000" dirty="0" smtClean="0"/>
              <a:t>vs.  </a:t>
            </a:r>
            <a:r>
              <a:rPr lang="en-US" sz="1600" b="1" dirty="0" smtClean="0"/>
              <a:t>descriptive</a:t>
            </a:r>
          </a:p>
          <a:p>
            <a:pPr eaLnBrk="1" hangingPunct="1"/>
            <a:endParaRPr lang="en-US" sz="1600" dirty="0" smtClean="0"/>
          </a:p>
          <a:p>
            <a:pPr eaLnBrk="1" hangingPunct="1"/>
            <a:endParaRPr lang="en-US" sz="1600" dirty="0" smtClean="0"/>
          </a:p>
          <a:p>
            <a:pPr eaLnBrk="1" hangingPunct="1"/>
            <a:endParaRPr lang="en-US" sz="1600" dirty="0" smtClean="0"/>
          </a:p>
          <a:p>
            <a:pPr eaLnBrk="1" hangingPunct="1"/>
            <a:endParaRPr lang="en-US" sz="1600" dirty="0" smtClean="0"/>
          </a:p>
          <a:p>
            <a:pPr eaLnBrk="1" hangingPunct="1"/>
            <a:endParaRPr lang="en-US" sz="1600" dirty="0" smtClean="0"/>
          </a:p>
          <a:p>
            <a:pPr eaLnBrk="1" hangingPunct="1"/>
            <a:endParaRPr lang="en-US" sz="1600" dirty="0" smtClean="0"/>
          </a:p>
          <a:p>
            <a:pPr eaLnBrk="1" hangingPunct="1"/>
            <a:endParaRPr lang="en-US" sz="1600" dirty="0" smtClean="0"/>
          </a:p>
          <a:p>
            <a:pPr eaLnBrk="1" hangingPunct="1"/>
            <a:endParaRPr lang="en-US" sz="1400" dirty="0" smtClean="0"/>
          </a:p>
          <a:p>
            <a:pPr eaLnBrk="1" hangingPunct="1"/>
            <a:r>
              <a:rPr lang="en-US" sz="1400" dirty="0" smtClean="0"/>
              <a:t>Classification (credit risk calculation)</a:t>
            </a:r>
          </a:p>
          <a:p>
            <a:pPr eaLnBrk="1" hangingPunct="1"/>
            <a:r>
              <a:rPr lang="en-US" sz="1400" dirty="0" smtClean="0"/>
              <a:t>Estimation (long-term customer value)</a:t>
            </a:r>
          </a:p>
          <a:p>
            <a:pPr eaLnBrk="1" hangingPunct="1"/>
            <a:r>
              <a:rPr lang="en-US" sz="1400" dirty="0" smtClean="0"/>
              <a:t>Segmentation (groups of subjects with similar behavior)</a:t>
            </a:r>
          </a:p>
          <a:p>
            <a:pPr eaLnBrk="1" hangingPunct="1"/>
            <a:r>
              <a:rPr lang="en-US" sz="1400" dirty="0" smtClean="0"/>
              <a:t>Shopping cart analysis (products being bought together)</a:t>
            </a:r>
          </a:p>
          <a:p>
            <a:pPr eaLnBrk="1" hangingPunct="1"/>
            <a:r>
              <a:rPr lang="en-US" sz="1400" dirty="0" smtClean="0"/>
              <a:t>Fraud detection (suspicious credit card transactions, claim validation)</a:t>
            </a:r>
          </a:p>
          <a:p>
            <a:pPr eaLnBrk="1" hangingPunct="1"/>
            <a:r>
              <a:rPr lang="en-US" sz="1400" dirty="0" smtClean="0"/>
              <a:t>Anomaly detection (aircraft systems monitoring during flight, medical systems)</a:t>
            </a:r>
          </a:p>
          <a:p>
            <a:pPr eaLnBrk="1" hangingPunct="1"/>
            <a:r>
              <a:rPr lang="en-US" sz="1400" dirty="0" smtClean="0"/>
              <a:t>Prediction (“Churn” – which customers will leave next year?)</a:t>
            </a:r>
          </a:p>
          <a:p>
            <a:pPr eaLnBrk="1" hangingPunct="1"/>
            <a:r>
              <a:rPr lang="en-US" sz="1400" dirty="0" smtClean="0"/>
              <a:t>Social networks mining, spatial data mining</a:t>
            </a:r>
          </a:p>
          <a:p>
            <a:pPr eaLnBrk="1" hangingPunct="1"/>
            <a:r>
              <a:rPr lang="en-US" sz="1400" dirty="0" smtClean="0"/>
              <a:t>Data quality mining (data quality measurement and improvement)</a:t>
            </a:r>
            <a:endParaRPr lang="en-GB" sz="1400" dirty="0" smtClean="0"/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5714999" y="457200"/>
            <a:ext cx="1682385" cy="2514600"/>
            <a:chOff x="5137788" y="-342900"/>
            <a:chExt cx="1599714" cy="2590800"/>
          </a:xfrm>
        </p:grpSpPr>
        <p:sp>
          <p:nvSpPr>
            <p:cNvPr id="8" name="Cloud Callout 7"/>
            <p:cNvSpPr/>
            <p:nvPr/>
          </p:nvSpPr>
          <p:spPr>
            <a:xfrm rot="3780000">
              <a:off x="4642245" y="152643"/>
              <a:ext cx="2590800" cy="1599714"/>
            </a:xfrm>
            <a:prstGeom prst="cloudCallo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298" name="TextBox 8"/>
            <p:cNvSpPr txBox="1">
              <a:spLocks noChangeArrowheads="1"/>
            </p:cNvSpPr>
            <p:nvPr/>
          </p:nvSpPr>
          <p:spPr bwMode="auto">
            <a:xfrm>
              <a:off x="5181601" y="304800"/>
              <a:ext cx="1398713" cy="856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600" dirty="0" smtClean="0">
                  <a:solidFill>
                    <a:srgbClr val="000000"/>
                  </a:solidFill>
                </a:rPr>
                <a:t>Patterns describing </a:t>
              </a:r>
              <a:r>
                <a:rPr lang="en-US" sz="1600" dirty="0">
                  <a:solidFill>
                    <a:srgbClr val="000000"/>
                  </a:solidFill>
                </a:rPr>
                <a:t>the </a:t>
              </a:r>
              <a:r>
                <a:rPr lang="en-US" sz="1600" dirty="0" smtClean="0">
                  <a:solidFill>
                    <a:srgbClr val="000000"/>
                  </a:solidFill>
                </a:rPr>
                <a:t>data</a:t>
              </a:r>
              <a:endParaRPr lang="en-US" sz="16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1219200" y="2286000"/>
            <a:ext cx="2590800" cy="1676400"/>
            <a:chOff x="914401" y="381000"/>
            <a:chExt cx="2743200" cy="1828800"/>
          </a:xfrm>
        </p:grpSpPr>
        <p:sp>
          <p:nvSpPr>
            <p:cNvPr id="11" name="Cloud Callout 10"/>
            <p:cNvSpPr>
              <a:spLocks/>
            </p:cNvSpPr>
            <p:nvPr/>
          </p:nvSpPr>
          <p:spPr>
            <a:xfrm rot="10800000">
              <a:off x="914401" y="381000"/>
              <a:ext cx="2743200" cy="1828800"/>
            </a:xfrm>
            <a:prstGeom prst="cloudCallo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296" name="TextBox 5"/>
            <p:cNvSpPr txBox="1">
              <a:spLocks noChangeArrowheads="1"/>
            </p:cNvSpPr>
            <p:nvPr/>
          </p:nvSpPr>
          <p:spPr bwMode="auto">
            <a:xfrm>
              <a:off x="1371600" y="1146749"/>
              <a:ext cx="2133600" cy="6379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dirty="0" smtClean="0">
                  <a:solidFill>
                    <a:srgbClr val="000000"/>
                  </a:solidFill>
                </a:rPr>
                <a:t>Predict unknown </a:t>
              </a:r>
              <a:r>
                <a:rPr lang="en-US" sz="1600" dirty="0">
                  <a:solidFill>
                    <a:srgbClr val="000000"/>
                  </a:solidFill>
                </a:rPr>
                <a:t>or future values </a:t>
              </a:r>
              <a:endParaRPr lang="en-US" sz="16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4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fld id="{01B6056D-CB86-4AA6-A3D4-703039B9A2B8}" type="slidenum">
              <a:rPr lang="en-GB" smtClean="0"/>
              <a:pPr/>
              <a:t>4</a:t>
            </a:fld>
            <a:endParaRPr lang="en-GB" smtClean="0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658813" y="76200"/>
            <a:ext cx="7823200" cy="727075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dirty="0" smtClean="0"/>
              <a:t>Data Mining Methods</a:t>
            </a:r>
          </a:p>
        </p:txBody>
      </p:sp>
      <p:sp>
        <p:nvSpPr>
          <p:cNvPr id="13316" name="Rectangle 3"/>
          <p:cNvSpPr>
            <a:spLocks noGrp="1"/>
          </p:cNvSpPr>
          <p:nvPr>
            <p:ph type="body" idx="1"/>
          </p:nvPr>
        </p:nvSpPr>
        <p:spPr>
          <a:xfrm>
            <a:off x="658813" y="1066800"/>
            <a:ext cx="7515225" cy="4225925"/>
          </a:xfrm>
        </p:spPr>
        <p:txBody>
          <a:bodyPr/>
          <a:lstStyle/>
          <a:p>
            <a:pPr eaLnBrk="1" hangingPunct="1"/>
            <a:r>
              <a:rPr lang="en-US" sz="1600" dirty="0" smtClean="0"/>
              <a:t>Decision trees</a:t>
            </a:r>
          </a:p>
          <a:p>
            <a:pPr eaLnBrk="1" hangingPunct="1"/>
            <a:r>
              <a:rPr lang="en-US" sz="1600" dirty="0" smtClean="0"/>
              <a:t>Association analysis</a:t>
            </a:r>
          </a:p>
          <a:p>
            <a:pPr eaLnBrk="1" hangingPunct="1"/>
            <a:r>
              <a:rPr lang="en-US" sz="1600" dirty="0" smtClean="0"/>
              <a:t>Clustering</a:t>
            </a:r>
          </a:p>
          <a:p>
            <a:pPr eaLnBrk="1" hangingPunct="1"/>
            <a:r>
              <a:rPr lang="en-US" sz="1600" dirty="0" smtClean="0"/>
              <a:t>Graphical probabilistic models</a:t>
            </a:r>
          </a:p>
          <a:p>
            <a:pPr eaLnBrk="1" hangingPunct="1"/>
            <a:r>
              <a:rPr lang="en-US" sz="1600" dirty="0" smtClean="0"/>
              <a:t>Neural networks</a:t>
            </a:r>
          </a:p>
          <a:p>
            <a:pPr eaLnBrk="1" hangingPunct="1"/>
            <a:r>
              <a:rPr lang="en-US" sz="1600" dirty="0" err="1" smtClean="0"/>
              <a:t>Kohonen</a:t>
            </a:r>
            <a:r>
              <a:rPr lang="en-US" sz="1600" dirty="0" smtClean="0"/>
              <a:t> self-organizing maps</a:t>
            </a:r>
          </a:p>
          <a:p>
            <a:pPr eaLnBrk="1" hangingPunct="1"/>
            <a:r>
              <a:rPr lang="en-US" sz="1600" dirty="0" smtClean="0"/>
              <a:t>Support vector machine</a:t>
            </a:r>
          </a:p>
          <a:p>
            <a:pPr eaLnBrk="1" hangingPunct="1"/>
            <a:r>
              <a:rPr lang="en-US" sz="1600" dirty="0" smtClean="0"/>
              <a:t>Nearest neighbor</a:t>
            </a:r>
          </a:p>
          <a:p>
            <a:pPr eaLnBrk="1" hangingPunct="1"/>
            <a:r>
              <a:rPr lang="en-US" sz="1600" dirty="0" smtClean="0"/>
              <a:t>Non/linear regression</a:t>
            </a:r>
          </a:p>
          <a:p>
            <a:pPr eaLnBrk="1" hangingPunct="1"/>
            <a:r>
              <a:rPr lang="en-US" sz="1600" dirty="0" smtClean="0"/>
              <a:t>Logistic regression</a:t>
            </a:r>
          </a:p>
          <a:p>
            <a:pPr eaLnBrk="1" hangingPunct="1"/>
            <a:r>
              <a:rPr lang="en-US" sz="1600" dirty="0" smtClean="0"/>
              <a:t>Time series analysis</a:t>
            </a:r>
          </a:p>
          <a:p>
            <a:pPr eaLnBrk="1" hangingPunct="1"/>
            <a:r>
              <a:rPr lang="en-US" sz="1600" dirty="0" smtClean="0"/>
              <a:t>Genetic algorithms</a:t>
            </a:r>
          </a:p>
          <a:p>
            <a:pPr eaLnBrk="1" hangingPunct="1"/>
            <a:r>
              <a:rPr lang="en-US" sz="1600" dirty="0" smtClean="0"/>
              <a:t>Fuzzy modeling</a:t>
            </a:r>
          </a:p>
          <a:p>
            <a:pPr eaLnBrk="1" hangingPunct="1"/>
            <a:r>
              <a:rPr lang="en-US" sz="1600" dirty="0" smtClean="0"/>
              <a:t>GUHA, …</a:t>
            </a:r>
          </a:p>
          <a:p>
            <a:pPr eaLnBrk="1" hangingPunct="1"/>
            <a:endParaRPr lang="en-US" sz="1600" dirty="0" smtClean="0"/>
          </a:p>
        </p:txBody>
      </p:sp>
      <p:pic>
        <p:nvPicPr>
          <p:cNvPr id="13317" name="Picture 4" descr="Neural-Network-Computers-Will-Mimic-the-Brain-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33700" y="3962400"/>
            <a:ext cx="27813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5" descr="crisp_cluster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0" y="3200400"/>
            <a:ext cx="3324225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9" name="Picture 6" descr="42043_42035_baro_plot.gi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19600" y="0"/>
            <a:ext cx="4419600" cy="331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0" name="Picture 7" descr="mutation.jpg"/>
          <p:cNvPicPr>
            <a:picLocks noChangeAspect="1"/>
          </p:cNvPicPr>
          <p:nvPr/>
        </p:nvPicPr>
        <p:blipFill>
          <a:blip r:embed="rId6" cstate="print">
            <a:lum bright="52000" contrast="54000"/>
          </a:blip>
          <a:srcRect/>
          <a:stretch>
            <a:fillRect/>
          </a:stretch>
        </p:blipFill>
        <p:spPr bwMode="auto">
          <a:xfrm>
            <a:off x="685800" y="5181600"/>
            <a:ext cx="21336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4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fld id="{5D1C13D2-7350-453F-B74B-0108050A2546}" type="slidenum">
              <a:rPr lang="en-GB" smtClean="0"/>
              <a:pPr/>
              <a:t>5</a:t>
            </a:fld>
            <a:endParaRPr lang="en-GB" smtClean="0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658813" y="228600"/>
            <a:ext cx="7823200" cy="727075"/>
          </a:xfrm>
        </p:spPr>
        <p:txBody>
          <a:bodyPr>
            <a:normAutofit/>
          </a:bodyPr>
          <a:lstStyle/>
          <a:p>
            <a:pPr eaLnBrk="1" hangingPunct="1"/>
            <a:r>
              <a:rPr lang="cs-CZ" sz="2400" dirty="0" err="1" smtClean="0"/>
              <a:t>Areas</a:t>
            </a:r>
            <a:r>
              <a:rPr lang="cs-CZ" sz="2400" dirty="0" smtClean="0"/>
              <a:t> </a:t>
            </a:r>
            <a:r>
              <a:rPr lang="en-US" sz="2400" dirty="0" smtClean="0"/>
              <a:t>of Data Mining</a:t>
            </a:r>
            <a:r>
              <a:rPr lang="cs-CZ" sz="2400" dirty="0" smtClean="0"/>
              <a:t> </a:t>
            </a:r>
            <a:r>
              <a:rPr lang="en-US" sz="2400" dirty="0" smtClean="0"/>
              <a:t>Applications</a:t>
            </a:r>
          </a:p>
        </p:txBody>
      </p:sp>
      <p:sp>
        <p:nvSpPr>
          <p:cNvPr id="14340" name="Rectangle 3"/>
          <p:cNvSpPr>
            <a:spLocks noGrp="1"/>
          </p:cNvSpPr>
          <p:nvPr>
            <p:ph type="body" idx="1"/>
          </p:nvPr>
        </p:nvSpPr>
        <p:spPr>
          <a:xfrm>
            <a:off x="658813" y="1204913"/>
            <a:ext cx="7799387" cy="4357687"/>
          </a:xfrm>
        </p:spPr>
        <p:txBody>
          <a:bodyPr/>
          <a:lstStyle/>
          <a:p>
            <a:pPr eaLnBrk="1" hangingPunct="1"/>
            <a:r>
              <a:rPr lang="en-US" sz="1600" dirty="0" smtClean="0"/>
              <a:t>Banking &amp; insurance (fraud detection, </a:t>
            </a:r>
          </a:p>
          <a:p>
            <a:pPr eaLnBrk="1" hangingPunct="1">
              <a:buFontTx/>
              <a:buNone/>
            </a:pPr>
            <a:r>
              <a:rPr lang="en-US" sz="1600" dirty="0" smtClean="0"/>
              <a:t>	predicting customer life-time value, …)</a:t>
            </a:r>
          </a:p>
          <a:p>
            <a:pPr eaLnBrk="1" hangingPunct="1"/>
            <a:r>
              <a:rPr lang="en-US" sz="1600" dirty="0" smtClean="0"/>
              <a:t>Telecommunication (-||-)</a:t>
            </a:r>
          </a:p>
          <a:p>
            <a:pPr eaLnBrk="1" hangingPunct="1"/>
            <a:r>
              <a:rPr lang="en-US" sz="1600" dirty="0" smtClean="0"/>
              <a:t>Direct marketing</a:t>
            </a:r>
          </a:p>
          <a:p>
            <a:pPr eaLnBrk="1" hangingPunct="1"/>
            <a:r>
              <a:rPr lang="en-US" sz="1600" dirty="0" smtClean="0"/>
              <a:t>Supply chain management</a:t>
            </a:r>
          </a:p>
          <a:p>
            <a:pPr eaLnBrk="1" hangingPunct="1"/>
            <a:r>
              <a:rPr lang="en-US" sz="1600" dirty="0" err="1" smtClean="0"/>
              <a:t>eCommerce</a:t>
            </a:r>
            <a:endParaRPr lang="en-US" sz="1600" dirty="0" smtClean="0"/>
          </a:p>
          <a:p>
            <a:pPr eaLnBrk="1" hangingPunct="1"/>
            <a:r>
              <a:rPr lang="en-US" sz="1600" dirty="0" smtClean="0"/>
              <a:t>Trading (technical analysis)</a:t>
            </a:r>
          </a:p>
          <a:p>
            <a:pPr eaLnBrk="1" hangingPunct="1"/>
            <a:r>
              <a:rPr lang="en-US" sz="1600" dirty="0" smtClean="0"/>
              <a:t>Scientific research</a:t>
            </a:r>
          </a:p>
          <a:p>
            <a:pPr eaLnBrk="1" hangingPunct="1"/>
            <a:r>
              <a:rPr lang="en-US" sz="1600" dirty="0" smtClean="0"/>
              <a:t>Medicine &amp; healthcare (medical expert systems)</a:t>
            </a:r>
          </a:p>
          <a:p>
            <a:pPr eaLnBrk="1" hangingPunct="1"/>
            <a:r>
              <a:rPr lang="en-US" sz="1600" dirty="0" smtClean="0"/>
              <a:t>Technical fault diagnosis</a:t>
            </a:r>
          </a:p>
          <a:p>
            <a:pPr eaLnBrk="1" hangingPunct="1"/>
            <a:r>
              <a:rPr lang="en-US" sz="1600" dirty="0" smtClean="0"/>
              <a:t>…</a:t>
            </a:r>
          </a:p>
        </p:txBody>
      </p:sp>
      <p:pic>
        <p:nvPicPr>
          <p:cNvPr id="14341" name="Picture 4" descr="credit_cards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457200"/>
            <a:ext cx="3067050" cy="230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5" descr="mobile-phones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0450" y="3124200"/>
            <a:ext cx="2165350" cy="264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4"/>
          <p:cNvPicPr>
            <a:picLocks noChangeAspect="1" noChangeArrowheads="1"/>
          </p:cNvPicPr>
          <p:nvPr/>
        </p:nvPicPr>
        <p:blipFill>
          <a:blip r:embed="rId5" cstate="print">
            <a:lum bright="46000" contrast="46000"/>
          </a:blip>
          <a:srcRect/>
          <a:stretch>
            <a:fillRect/>
          </a:stretch>
        </p:blipFill>
        <p:spPr bwMode="auto">
          <a:xfrm>
            <a:off x="381000" y="4648200"/>
            <a:ext cx="5583238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4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fld id="{E5D8CD56-BE30-4619-A0BC-E333FECE5357}" type="slidenum">
              <a:rPr lang="en-GB" smtClean="0"/>
              <a:pPr/>
              <a:t>6</a:t>
            </a:fld>
            <a:endParaRPr lang="en-GB" smtClean="0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658813" y="304800"/>
            <a:ext cx="7823200" cy="727075"/>
          </a:xfrm>
        </p:spPr>
        <p:txBody>
          <a:bodyPr/>
          <a:lstStyle/>
          <a:p>
            <a:pPr eaLnBrk="1" hangingPunct="1"/>
            <a:r>
              <a:rPr lang="en-GB" smtClean="0"/>
              <a:t>Software for Data Mining</a:t>
            </a:r>
          </a:p>
        </p:txBody>
      </p:sp>
      <p:sp>
        <p:nvSpPr>
          <p:cNvPr id="16388" name="Rectangle 3"/>
          <p:cNvSpPr>
            <a:spLocks noGrp="1"/>
          </p:cNvSpPr>
          <p:nvPr>
            <p:ph type="body" idx="1"/>
          </p:nvPr>
        </p:nvSpPr>
        <p:spPr>
          <a:xfrm>
            <a:off x="658813" y="1295400"/>
            <a:ext cx="7799387" cy="4648200"/>
          </a:xfrm>
        </p:spPr>
        <p:txBody>
          <a:bodyPr/>
          <a:lstStyle/>
          <a:p>
            <a:pPr eaLnBrk="1" hangingPunct="1"/>
            <a:r>
              <a:rPr lang="en-GB" sz="1600" dirty="0" smtClean="0"/>
              <a:t>Commercial</a:t>
            </a:r>
          </a:p>
          <a:p>
            <a:pPr lvl="1" eaLnBrk="1" hangingPunct="1"/>
            <a:r>
              <a:rPr lang="en-GB" sz="1400" dirty="0" smtClean="0"/>
              <a:t>SPSS PASW </a:t>
            </a:r>
            <a:r>
              <a:rPr lang="en-GB" sz="1400" dirty="0" err="1" smtClean="0"/>
              <a:t>Modeler</a:t>
            </a:r>
            <a:r>
              <a:rPr lang="en-GB" sz="1400" dirty="0" smtClean="0"/>
              <a:t> / Clementine (</a:t>
            </a:r>
            <a:r>
              <a:rPr lang="en-GB" sz="1400" dirty="0" smtClean="0">
                <a:hlinkClick r:id="rId3"/>
              </a:rPr>
              <a:t>http://www.spss.com/software/modeling/modeler/</a:t>
            </a:r>
            <a:r>
              <a:rPr lang="en-GB" sz="1400" dirty="0" smtClean="0"/>
              <a:t>)</a:t>
            </a:r>
          </a:p>
          <a:p>
            <a:pPr lvl="1" eaLnBrk="1" hangingPunct="1"/>
            <a:r>
              <a:rPr lang="en-GB" sz="1400" dirty="0" smtClean="0"/>
              <a:t>SAS (</a:t>
            </a:r>
            <a:r>
              <a:rPr lang="en-GB" sz="1400" dirty="0" smtClean="0">
                <a:hlinkClick r:id="rId4"/>
              </a:rPr>
              <a:t>http://www.sas.com/</a:t>
            </a:r>
            <a:r>
              <a:rPr lang="en-GB" sz="1400" dirty="0" smtClean="0"/>
              <a:t>)</a:t>
            </a:r>
          </a:p>
          <a:p>
            <a:pPr lvl="1" eaLnBrk="1" hangingPunct="1"/>
            <a:r>
              <a:rPr lang="en-GB" sz="1400" dirty="0" smtClean="0"/>
              <a:t>Microsoft SQL server (</a:t>
            </a:r>
            <a:r>
              <a:rPr lang="en-GB" sz="1400" dirty="0" smtClean="0">
                <a:hlinkClick r:id="rId5"/>
              </a:rPr>
              <a:t>http://www.microsoft.com/sqlserver/2008/en/us/default.aspx</a:t>
            </a:r>
            <a:r>
              <a:rPr lang="en-GB" sz="1400" dirty="0" smtClean="0"/>
              <a:t>)</a:t>
            </a:r>
          </a:p>
          <a:p>
            <a:pPr lvl="1" eaLnBrk="1" hangingPunct="1"/>
            <a:r>
              <a:rPr lang="en-GB" sz="1400" dirty="0" smtClean="0"/>
              <a:t>Microsoft Excel 2007 (DM Add-In; </a:t>
            </a:r>
            <a:r>
              <a:rPr lang="cs-CZ" sz="1400" u="sng" dirty="0" smtClean="0">
                <a:hlinkClick r:id="rId6"/>
              </a:rPr>
              <a:t>http://www.</a:t>
            </a:r>
            <a:r>
              <a:rPr lang="cs-CZ" sz="1400" u="sng" dirty="0" err="1" smtClean="0">
                <a:hlinkClick r:id="rId6"/>
              </a:rPr>
              <a:t>microsoft.com</a:t>
            </a:r>
            <a:r>
              <a:rPr lang="cs-CZ" sz="1400" u="sng" dirty="0" smtClean="0">
                <a:hlinkClick r:id="rId6"/>
              </a:rPr>
              <a:t>/</a:t>
            </a:r>
            <a:r>
              <a:rPr lang="cs-CZ" sz="1400" u="sng" dirty="0" err="1" smtClean="0">
                <a:hlinkClick r:id="rId6"/>
              </a:rPr>
              <a:t>sqlserver</a:t>
            </a:r>
            <a:r>
              <a:rPr lang="cs-CZ" sz="1400" u="sng" dirty="0" smtClean="0">
                <a:hlinkClick r:id="rId6"/>
              </a:rPr>
              <a:t>/2008/</a:t>
            </a:r>
            <a:r>
              <a:rPr lang="cs-CZ" sz="1400" u="sng" dirty="0" err="1" smtClean="0">
                <a:hlinkClick r:id="rId6"/>
              </a:rPr>
              <a:t>en</a:t>
            </a:r>
            <a:r>
              <a:rPr lang="cs-CZ" sz="1400" u="sng" dirty="0" smtClean="0">
                <a:hlinkClick r:id="rId6"/>
              </a:rPr>
              <a:t>/</a:t>
            </a:r>
            <a:r>
              <a:rPr lang="cs-CZ" sz="1400" u="sng" dirty="0" err="1" smtClean="0">
                <a:hlinkClick r:id="rId6"/>
              </a:rPr>
              <a:t>us</a:t>
            </a:r>
            <a:r>
              <a:rPr lang="cs-CZ" sz="1400" u="sng" dirty="0" smtClean="0">
                <a:hlinkClick r:id="rId6"/>
              </a:rPr>
              <a:t>/data-</a:t>
            </a:r>
            <a:r>
              <a:rPr lang="cs-CZ" sz="1400" u="sng" dirty="0" err="1" smtClean="0">
                <a:hlinkClick r:id="rId6"/>
              </a:rPr>
              <a:t>mining</a:t>
            </a:r>
            <a:r>
              <a:rPr lang="cs-CZ" sz="1400" u="sng" dirty="0" smtClean="0">
                <a:hlinkClick r:id="rId6"/>
              </a:rPr>
              <a:t>-</a:t>
            </a:r>
            <a:r>
              <a:rPr lang="cs-CZ" sz="1400" u="sng" dirty="0" err="1" smtClean="0">
                <a:hlinkClick r:id="rId6"/>
              </a:rPr>
              <a:t>addins.aspx</a:t>
            </a:r>
            <a:r>
              <a:rPr lang="en-GB" sz="1400" dirty="0" smtClean="0"/>
              <a:t>)</a:t>
            </a:r>
          </a:p>
          <a:p>
            <a:pPr lvl="1" eaLnBrk="1" hangingPunct="1"/>
            <a:r>
              <a:rPr lang="en-GB" sz="1400" dirty="0" smtClean="0"/>
              <a:t>Oracle DM (</a:t>
            </a:r>
            <a:r>
              <a:rPr lang="en-GB" sz="1400" dirty="0" smtClean="0">
                <a:hlinkClick r:id="rId7"/>
              </a:rPr>
              <a:t>http://www.oracle.com/technology/products/bi/odm/index.html</a:t>
            </a:r>
            <a:r>
              <a:rPr lang="en-GB" sz="1400" dirty="0" smtClean="0"/>
              <a:t>)</a:t>
            </a:r>
          </a:p>
          <a:p>
            <a:pPr lvl="1" eaLnBrk="1" hangingPunct="1"/>
            <a:r>
              <a:rPr lang="en-GB" sz="1400" dirty="0" err="1" smtClean="0"/>
              <a:t>Kxen</a:t>
            </a:r>
            <a:r>
              <a:rPr lang="en-GB" sz="1400" dirty="0" smtClean="0"/>
              <a:t> (</a:t>
            </a:r>
            <a:r>
              <a:rPr lang="en-GB" sz="1400" dirty="0" smtClean="0">
                <a:hlinkClick r:id="rId8"/>
              </a:rPr>
              <a:t>http://www.kxen.com/</a:t>
            </a:r>
            <a:r>
              <a:rPr lang="en-GB" sz="1400" dirty="0" smtClean="0"/>
              <a:t>)</a:t>
            </a:r>
          </a:p>
          <a:p>
            <a:pPr lvl="1" eaLnBrk="1" hangingPunct="1"/>
            <a:r>
              <a:rPr lang="en-GB" sz="1400" dirty="0" smtClean="0"/>
              <a:t>…</a:t>
            </a:r>
          </a:p>
          <a:p>
            <a:pPr lvl="1" eaLnBrk="1" hangingPunct="1"/>
            <a:endParaRPr lang="en-GB" sz="1400" dirty="0" smtClean="0"/>
          </a:p>
          <a:p>
            <a:pPr lvl="1" eaLnBrk="1" hangingPunct="1"/>
            <a:endParaRPr lang="en-GB" sz="1400" dirty="0" smtClean="0"/>
          </a:p>
          <a:p>
            <a:pPr lvl="1" eaLnBrk="1" hangingPunct="1"/>
            <a:endParaRPr lang="en-GB" sz="1400" dirty="0" smtClean="0"/>
          </a:p>
          <a:p>
            <a:pPr lvl="1" eaLnBrk="1" hangingPunct="1"/>
            <a:endParaRPr lang="en-GB" sz="1400" dirty="0" smtClean="0"/>
          </a:p>
          <a:p>
            <a:pPr eaLnBrk="1" hangingPunct="1"/>
            <a:r>
              <a:rPr lang="en-GB" sz="1600" dirty="0" err="1" smtClean="0"/>
              <a:t>OpenSource</a:t>
            </a:r>
            <a:r>
              <a:rPr lang="en-GB" sz="1600" dirty="0" smtClean="0"/>
              <a:t> or Freeware</a:t>
            </a:r>
          </a:p>
          <a:p>
            <a:pPr lvl="1" eaLnBrk="1" hangingPunct="1"/>
            <a:r>
              <a:rPr lang="en-GB" sz="1400" dirty="0" err="1" smtClean="0"/>
              <a:t>Weka</a:t>
            </a:r>
            <a:r>
              <a:rPr lang="en-GB" sz="1400" dirty="0" smtClean="0"/>
              <a:t> (</a:t>
            </a:r>
            <a:r>
              <a:rPr lang="en-GB" sz="1400" dirty="0" smtClean="0">
                <a:hlinkClick r:id="rId9"/>
              </a:rPr>
              <a:t>http://www.cs.waikato.ac.nz/ml/weka/</a:t>
            </a:r>
            <a:r>
              <a:rPr lang="en-GB" sz="1400" dirty="0" smtClean="0"/>
              <a:t>)</a:t>
            </a:r>
          </a:p>
          <a:p>
            <a:pPr lvl="1" eaLnBrk="1" hangingPunct="1"/>
            <a:r>
              <a:rPr lang="en-GB" sz="1400" dirty="0" smtClean="0"/>
              <a:t>R (</a:t>
            </a:r>
            <a:r>
              <a:rPr lang="en-GB" sz="1400" dirty="0" smtClean="0">
                <a:hlinkClick r:id="rId10"/>
              </a:rPr>
              <a:t>http://www.r-project.org/</a:t>
            </a:r>
            <a:r>
              <a:rPr lang="en-GB" sz="1400" dirty="0" smtClean="0"/>
              <a:t>)</a:t>
            </a:r>
          </a:p>
          <a:p>
            <a:pPr lvl="1" eaLnBrk="1" hangingPunct="1"/>
            <a:r>
              <a:rPr lang="en-GB" sz="1400" dirty="0" smtClean="0"/>
              <a:t>Orange (</a:t>
            </a:r>
            <a:r>
              <a:rPr lang="en-GB" sz="1400" dirty="0" smtClean="0">
                <a:hlinkClick r:id="rId11"/>
              </a:rPr>
              <a:t>http://www.ailab.si/Orange/</a:t>
            </a:r>
            <a:r>
              <a:rPr lang="en-GB" sz="1400" dirty="0" smtClean="0"/>
              <a:t>)</a:t>
            </a:r>
          </a:p>
          <a:p>
            <a:pPr lvl="1" eaLnBrk="1" hangingPunct="1"/>
            <a:r>
              <a:rPr lang="en-GB" sz="1400" dirty="0" smtClean="0"/>
              <a:t>LISP Miner (</a:t>
            </a:r>
            <a:r>
              <a:rPr lang="en-GB" sz="1400" dirty="0" smtClean="0">
                <a:hlinkClick r:id="rId12"/>
              </a:rPr>
              <a:t>http://lispminer.vse.cz/</a:t>
            </a:r>
            <a:r>
              <a:rPr lang="en-GB" sz="1400" dirty="0" smtClean="0"/>
              <a:t>)</a:t>
            </a:r>
          </a:p>
          <a:p>
            <a:pPr lvl="1" eaLnBrk="1" hangingPunct="1"/>
            <a:r>
              <a:rPr lang="en-GB" sz="1400" dirty="0" err="1" smtClean="0"/>
              <a:t>Ferda</a:t>
            </a:r>
            <a:r>
              <a:rPr lang="en-GB" sz="1400" dirty="0" smtClean="0"/>
              <a:t> (</a:t>
            </a:r>
            <a:r>
              <a:rPr lang="en-US" sz="1400" u="sng" dirty="0" smtClean="0">
                <a:hlinkClick r:id="rId13"/>
              </a:rPr>
              <a:t>http://ferda.wiki.sourceforge.net/</a:t>
            </a:r>
            <a:r>
              <a:rPr lang="en-GB" sz="1400" dirty="0" smtClean="0"/>
              <a:t>)</a:t>
            </a:r>
          </a:p>
          <a:p>
            <a:pPr lvl="1" eaLnBrk="1" hangingPunct="1"/>
            <a:r>
              <a:rPr lang="en-GB" sz="1400" dirty="0" smtClean="0"/>
              <a:t>…</a:t>
            </a:r>
          </a:p>
          <a:p>
            <a:pPr lvl="1" eaLnBrk="1" hangingPunct="1"/>
            <a:endParaRPr lang="en-GB" sz="1400" dirty="0" smtClean="0"/>
          </a:p>
        </p:txBody>
      </p:sp>
      <p:pic>
        <p:nvPicPr>
          <p:cNvPr id="16389" name="Picture 4" descr="SPSSlogo.gif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295400" y="3657600"/>
            <a:ext cx="66675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5" descr="saslogo.gif"/>
          <p:cNvPicPr>
            <a:picLocks noChangeAspect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981200" y="3781425"/>
            <a:ext cx="1474788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Picture 6" descr="logo-header-sql08-dg.gif"/>
          <p:cNvPicPr>
            <a:picLocks noChangeAspect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429000" y="3673475"/>
            <a:ext cx="2743200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2" name="Picture 7" descr="oralogo_small.gif"/>
          <p:cNvPicPr>
            <a:picLocks noChangeAspect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324600" y="3867150"/>
            <a:ext cx="16891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3" name="Picture 8" descr="kxen_logo.gif"/>
          <p:cNvPicPr>
            <a:picLocks noChangeAspect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8153400" y="3667125"/>
            <a:ext cx="4953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4" name="Picture 9" descr="Title-Bird-Header.gif"/>
          <p:cNvPicPr>
            <a:picLocks noChangeAspect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5029200" y="5029200"/>
            <a:ext cx="188595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5" name="Picture 10" descr="Rlogo.jpg"/>
          <p:cNvPicPr>
            <a:picLocks noChangeAspect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89763" y="5181600"/>
            <a:ext cx="706437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6" name="Picture 11" descr="lm-logo-sm2.gif"/>
          <p:cNvPicPr>
            <a:picLocks noChangeAspect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5010150" y="5943600"/>
            <a:ext cx="15430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7" name="Picture 12" descr="ferdaweb.png"/>
          <p:cNvPicPr>
            <a:picLocks noChangeAspect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6502400" y="5791200"/>
            <a:ext cx="812800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4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fld id="{FFAFB746-8629-4426-B874-13E5294EA9D4}" type="slidenum">
              <a:rPr lang="en-GB" smtClean="0"/>
              <a:pPr/>
              <a:t>7</a:t>
            </a:fld>
            <a:endParaRPr lang="en-GB" smtClean="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658813" y="304800"/>
            <a:ext cx="7823200" cy="727075"/>
          </a:xfrm>
        </p:spPr>
        <p:txBody>
          <a:bodyPr>
            <a:noAutofit/>
          </a:bodyPr>
          <a:lstStyle/>
          <a:p>
            <a:pPr eaLnBrk="1" hangingPunct="1"/>
            <a:r>
              <a:rPr lang="en-GB" sz="2400" dirty="0" smtClean="0"/>
              <a:t>CRISP-DM: Methodology for Data Mining Projects</a:t>
            </a:r>
          </a:p>
        </p:txBody>
      </p:sp>
      <p:sp>
        <p:nvSpPr>
          <p:cNvPr id="17412" name="Rectangle 3"/>
          <p:cNvSpPr>
            <a:spLocks noGrp="1"/>
          </p:cNvSpPr>
          <p:nvPr>
            <p:ph type="body" idx="1"/>
          </p:nvPr>
        </p:nvSpPr>
        <p:spPr>
          <a:xfrm>
            <a:off x="609600" y="1544638"/>
            <a:ext cx="7696200" cy="5008562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GB" smtClean="0"/>
          </a:p>
          <a:p>
            <a:pPr eaLnBrk="1" hangingPunct="1">
              <a:buFontTx/>
              <a:buNone/>
            </a:pPr>
            <a:r>
              <a:rPr lang="en-GB" smtClean="0"/>
              <a:t>	</a:t>
            </a:r>
          </a:p>
          <a:p>
            <a:pPr eaLnBrk="1" hangingPunct="1"/>
            <a:endParaRPr lang="en-GB" smtClean="0"/>
          </a:p>
          <a:p>
            <a:pPr eaLnBrk="1" hangingPunct="1"/>
            <a:endParaRPr lang="en-GB" smtClean="0"/>
          </a:p>
          <a:p>
            <a:pPr eaLnBrk="1" hangingPunct="1"/>
            <a:endParaRPr lang="en-GB" smtClean="0"/>
          </a:p>
          <a:p>
            <a:pPr eaLnBrk="1" hangingPunct="1"/>
            <a:endParaRPr lang="en-GB" smtClean="0"/>
          </a:p>
          <a:p>
            <a:pPr eaLnBrk="1" hangingPunct="1"/>
            <a:endParaRPr lang="en-GB" smtClean="0"/>
          </a:p>
          <a:p>
            <a:pPr eaLnBrk="1" hangingPunct="1"/>
            <a:endParaRPr lang="en-GB" smtClean="0"/>
          </a:p>
          <a:p>
            <a:pPr eaLnBrk="1" hangingPunct="1"/>
            <a:endParaRPr lang="en-GB" smtClean="0"/>
          </a:p>
          <a:p>
            <a:pPr eaLnBrk="1" hangingPunct="1"/>
            <a:endParaRPr lang="en-GB" smtClean="0"/>
          </a:p>
          <a:p>
            <a:pPr eaLnBrk="1" hangingPunct="1"/>
            <a:endParaRPr lang="en-GB" smtClean="0"/>
          </a:p>
          <a:p>
            <a:pPr eaLnBrk="1" hangingPunct="1"/>
            <a:endParaRPr lang="en-GB" smtClean="0"/>
          </a:p>
          <a:p>
            <a:pPr eaLnBrk="1" hangingPunct="1"/>
            <a:endParaRPr lang="en-GB" smtClean="0"/>
          </a:p>
        </p:txBody>
      </p:sp>
      <p:pic>
        <p:nvPicPr>
          <p:cNvPr id="17413" name="Picture 2" descr="Crisp-dmchartne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219200"/>
            <a:ext cx="5791200" cy="534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://photo-dictionary.com/photofiles/list/401/770diamon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75492" y="1828800"/>
            <a:ext cx="3298372" cy="4244229"/>
          </a:xfrm>
          <a:prstGeom prst="rect">
            <a:avLst/>
          </a:prstGeom>
          <a:noFill/>
        </p:spPr>
      </p:pic>
      <p:sp>
        <p:nvSpPr>
          <p:cNvPr id="18434" name="Slide Number Placeholder 4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fld id="{678CC06F-3351-438F-BE1B-2FDCAF04BBE2}" type="slidenum">
              <a:rPr lang="en-GB" smtClean="0"/>
              <a:pPr/>
              <a:t>8</a:t>
            </a:fld>
            <a:endParaRPr lang="en-GB" smtClean="0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Benefits for Customers</a:t>
            </a:r>
          </a:p>
        </p:txBody>
      </p:sp>
      <p:sp>
        <p:nvSpPr>
          <p:cNvPr id="18436" name="Rectangle 3"/>
          <p:cNvSpPr>
            <a:spLocks noGrp="1"/>
          </p:cNvSpPr>
          <p:nvPr>
            <p:ph type="body" idx="1"/>
          </p:nvPr>
        </p:nvSpPr>
        <p:spPr>
          <a:xfrm>
            <a:off x="658813" y="1828800"/>
            <a:ext cx="7515225" cy="4191000"/>
          </a:xfrm>
        </p:spPr>
        <p:txBody>
          <a:bodyPr/>
          <a:lstStyle/>
          <a:p>
            <a:pPr eaLnBrk="1" hangingPunct="1"/>
            <a:endParaRPr lang="en-US" sz="1600" dirty="0" smtClean="0"/>
          </a:p>
          <a:p>
            <a:pPr eaLnBrk="1" hangingPunct="1"/>
            <a:endParaRPr lang="en-US" sz="1600" dirty="0" smtClean="0"/>
          </a:p>
          <a:p>
            <a:pPr eaLnBrk="1" hangingPunct="1"/>
            <a:endParaRPr lang="en-US" sz="1600" dirty="0" smtClean="0"/>
          </a:p>
          <a:p>
            <a:pPr eaLnBrk="1" hangingPunct="1"/>
            <a:endParaRPr lang="en-US" sz="1600" dirty="0" smtClean="0"/>
          </a:p>
          <a:p>
            <a:pPr eaLnBrk="1" hangingPunct="1"/>
            <a:endParaRPr lang="en-US" sz="1600" dirty="0" smtClean="0"/>
          </a:p>
          <a:p>
            <a:pPr eaLnBrk="1" hangingPunct="1"/>
            <a:endParaRPr lang="en-US" sz="1600" dirty="0" smtClean="0"/>
          </a:p>
          <a:p>
            <a:pPr eaLnBrk="1" hangingPunct="1"/>
            <a:r>
              <a:rPr lang="en-US" sz="1600" dirty="0" smtClean="0"/>
              <a:t>Better business understanding</a:t>
            </a:r>
          </a:p>
          <a:p>
            <a:pPr eaLnBrk="1" hangingPunct="1"/>
            <a:r>
              <a:rPr lang="en-US" sz="1600" dirty="0" smtClean="0"/>
              <a:t>Increasing efficiency</a:t>
            </a:r>
          </a:p>
          <a:p>
            <a:pPr eaLnBrk="1" hangingPunct="1"/>
            <a:r>
              <a:rPr lang="en-US" sz="1600" dirty="0" smtClean="0"/>
              <a:t>Increasing safety, reliability</a:t>
            </a:r>
          </a:p>
          <a:p>
            <a:pPr eaLnBrk="1" hangingPunct="1"/>
            <a:endParaRPr lang="en-US" sz="1600" dirty="0" smtClean="0"/>
          </a:p>
          <a:p>
            <a:pPr eaLnBrk="1" hangingPunct="1"/>
            <a:endParaRPr lang="en-US" sz="500" dirty="0" smtClean="0"/>
          </a:p>
          <a:p>
            <a:pPr eaLnBrk="1" hangingPunct="1">
              <a:buFontTx/>
              <a:buNone/>
            </a:pPr>
            <a:r>
              <a:rPr lang="en-US" sz="1600" dirty="0" smtClean="0"/>
              <a:t>	</a:t>
            </a:r>
          </a:p>
        </p:txBody>
      </p:sp>
      <p:sp>
        <p:nvSpPr>
          <p:cNvPr id="5" name="Right Brace 4"/>
          <p:cNvSpPr/>
          <p:nvPr/>
        </p:nvSpPr>
        <p:spPr>
          <a:xfrm>
            <a:off x="3775279" y="3532414"/>
            <a:ext cx="252413" cy="762000"/>
          </a:xfrm>
          <a:prstGeom prst="righ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438" name="TextBox 5"/>
          <p:cNvSpPr txBox="1">
            <a:spLocks noChangeArrowheads="1"/>
          </p:cNvSpPr>
          <p:nvPr/>
        </p:nvSpPr>
        <p:spPr bwMode="auto">
          <a:xfrm>
            <a:off x="4027692" y="3628569"/>
            <a:ext cx="14478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Competitive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advantage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658813" y="381000"/>
            <a:ext cx="7823200" cy="727075"/>
          </a:xfrm>
        </p:spPr>
        <p:txBody>
          <a:bodyPr>
            <a:normAutofit/>
          </a:bodyPr>
          <a:lstStyle/>
          <a:p>
            <a:r>
              <a:rPr lang="en-US" sz="3600" dirty="0" smtClean="0"/>
              <a:t>Data Quality: a Critical Issue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658813" y="1524000"/>
            <a:ext cx="7513637" cy="4648200"/>
          </a:xfrm>
        </p:spPr>
        <p:txBody>
          <a:bodyPr/>
          <a:lstStyle/>
          <a:p>
            <a:r>
              <a:rPr lang="en-US" sz="1800" dirty="0" smtClean="0"/>
              <a:t>“Garbage in, garbage out”</a:t>
            </a:r>
          </a:p>
          <a:p>
            <a:endParaRPr lang="en-US" sz="1800" dirty="0" smtClean="0"/>
          </a:p>
          <a:p>
            <a:r>
              <a:rPr lang="en-US" sz="1800" dirty="0" smtClean="0"/>
              <a:t>90% of time: data preparation (ETL)</a:t>
            </a:r>
          </a:p>
          <a:p>
            <a:pPr>
              <a:buFontTx/>
              <a:buNone/>
            </a:pPr>
            <a:r>
              <a:rPr lang="en-US" sz="1800" dirty="0" smtClean="0"/>
              <a:t>	10% of time: the DM itself</a:t>
            </a:r>
          </a:p>
          <a:p>
            <a:pPr>
              <a:buFontTx/>
              <a:buNone/>
            </a:pPr>
            <a:endParaRPr lang="en-US" sz="1800" dirty="0" smtClean="0"/>
          </a:p>
          <a:p>
            <a:pPr>
              <a:spcAft>
                <a:spcPts val="600"/>
              </a:spcAft>
            </a:pPr>
            <a:r>
              <a:rPr lang="en-US" sz="1800" dirty="0" smtClean="0"/>
              <a:t>Data transformation issues</a:t>
            </a:r>
          </a:p>
          <a:p>
            <a:pPr lvl="1"/>
            <a:r>
              <a:rPr lang="en-US" sz="1600" dirty="0" smtClean="0"/>
              <a:t>Data </a:t>
            </a:r>
            <a:r>
              <a:rPr lang="en-US" sz="1600" dirty="0" smtClean="0">
                <a:solidFill>
                  <a:schemeClr val="accent1"/>
                </a:solidFill>
              </a:rPr>
              <a:t>ambiguity</a:t>
            </a:r>
            <a:r>
              <a:rPr lang="en-US" sz="1600" dirty="0" smtClean="0"/>
              <a:t> </a:t>
            </a:r>
            <a:r>
              <a:rPr lang="en-US" sz="1600" i="1" dirty="0" smtClean="0"/>
              <a:t>(e.g. Gender = ‘F’, ‘Female’, ‘woman’, ‘male’, ‘man’, etc.)</a:t>
            </a:r>
          </a:p>
          <a:p>
            <a:pPr lvl="1"/>
            <a:r>
              <a:rPr lang="en-US" sz="1600" dirty="0" smtClean="0"/>
              <a:t>Missing values</a:t>
            </a:r>
          </a:p>
          <a:p>
            <a:pPr lvl="1"/>
            <a:r>
              <a:rPr lang="en-US" sz="1600" dirty="0" smtClean="0"/>
              <a:t>Duplicate values</a:t>
            </a:r>
          </a:p>
          <a:p>
            <a:pPr lvl="1"/>
            <a:r>
              <a:rPr lang="en-US" sz="1600" dirty="0" smtClean="0"/>
              <a:t>Naming conventions of terms and objects</a:t>
            </a:r>
          </a:p>
          <a:p>
            <a:pPr lvl="1"/>
            <a:r>
              <a:rPr lang="en-US" sz="1600" dirty="0" smtClean="0"/>
              <a:t>Different currencies</a:t>
            </a:r>
          </a:p>
          <a:p>
            <a:pPr lvl="1"/>
            <a:r>
              <a:rPr lang="en-US" sz="1600" dirty="0" smtClean="0"/>
              <a:t>Different formats of numbers and text strings</a:t>
            </a:r>
          </a:p>
          <a:p>
            <a:pPr lvl="1"/>
            <a:r>
              <a:rPr lang="en-US" sz="1600" dirty="0" smtClean="0"/>
              <a:t>Referential integrity</a:t>
            </a:r>
          </a:p>
          <a:p>
            <a:pPr lvl="1"/>
            <a:r>
              <a:rPr lang="en-US" sz="1600" dirty="0" smtClean="0"/>
              <a:t>Missing dates</a:t>
            </a:r>
          </a:p>
          <a:p>
            <a:pPr>
              <a:buFontTx/>
              <a:buNone/>
            </a:pPr>
            <a:endParaRPr lang="en-US" sz="1800" dirty="0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fld id="{253BA170-DD93-47E5-BE6E-472ECCAB23B7}" type="slidenum">
              <a:rPr lang="en-GB" smtClean="0"/>
              <a:pPr/>
              <a:t>9</a:t>
            </a:fld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4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fld id="{454C0535-843D-4C8E-8662-790F04283168}" type="slidenum">
              <a:rPr lang="en-GB" smtClean="0"/>
              <a:pPr/>
              <a:t>10</a:t>
            </a:fld>
            <a:endParaRPr lang="en-GB" smtClean="0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Risks</a:t>
            </a:r>
          </a:p>
        </p:txBody>
      </p:sp>
      <p:sp>
        <p:nvSpPr>
          <p:cNvPr id="19460" name="Rectangle 3"/>
          <p:cNvSpPr>
            <a:spLocks noGrp="1"/>
          </p:cNvSpPr>
          <p:nvPr>
            <p:ph type="body" idx="1"/>
          </p:nvPr>
        </p:nvSpPr>
        <p:spPr>
          <a:xfrm>
            <a:off x="658813" y="1600200"/>
            <a:ext cx="7515225" cy="4302125"/>
          </a:xfrm>
        </p:spPr>
        <p:txBody>
          <a:bodyPr/>
          <a:lstStyle/>
          <a:p>
            <a:pPr eaLnBrk="1" hangingPunct="1"/>
            <a:r>
              <a:rPr lang="en-US" sz="1600" dirty="0" smtClean="0"/>
              <a:t>Unsure result</a:t>
            </a:r>
          </a:p>
          <a:p>
            <a:pPr eaLnBrk="1" hangingPunct="1"/>
            <a:r>
              <a:rPr lang="en-US" sz="1600" dirty="0" smtClean="0"/>
              <a:t>Data Mining can reveal already known or obvious facts</a:t>
            </a:r>
          </a:p>
          <a:p>
            <a:pPr eaLnBrk="1" hangingPunct="1"/>
            <a:endParaRPr lang="en-US" sz="1600" dirty="0" smtClean="0"/>
          </a:p>
          <a:p>
            <a:pPr eaLnBrk="1" hangingPunct="1"/>
            <a:r>
              <a:rPr lang="en-US" sz="1600" dirty="0" smtClean="0"/>
              <a:t>The result depends on </a:t>
            </a:r>
            <a:r>
              <a:rPr lang="en-US" sz="1600" dirty="0" smtClean="0">
                <a:solidFill>
                  <a:schemeClr val="accent1"/>
                </a:solidFill>
              </a:rPr>
              <a:t>data quality</a:t>
            </a:r>
            <a:r>
              <a:rPr lang="en-US" sz="1600" dirty="0" smtClean="0"/>
              <a:t> (errors) and </a:t>
            </a:r>
            <a:r>
              <a:rPr lang="en-US" sz="1600" dirty="0" smtClean="0">
                <a:solidFill>
                  <a:schemeClr val="accent1"/>
                </a:solidFill>
              </a:rPr>
              <a:t>distribution</a:t>
            </a:r>
            <a:r>
              <a:rPr lang="en-US" sz="1600" dirty="0" smtClean="0"/>
              <a:t> of values (</a:t>
            </a:r>
            <a:r>
              <a:rPr lang="en-US" sz="1600" dirty="0" err="1" smtClean="0"/>
              <a:t>skewness</a:t>
            </a:r>
            <a:r>
              <a:rPr lang="en-US" sz="1600" dirty="0" smtClean="0"/>
              <a:t>, kurtosis, ...)</a:t>
            </a:r>
          </a:p>
          <a:p>
            <a:pPr eaLnBrk="1" hangingPunct="1"/>
            <a:endParaRPr lang="en-US" sz="1600" dirty="0" smtClean="0"/>
          </a:p>
          <a:p>
            <a:pPr eaLnBrk="1" hangingPunct="1"/>
            <a:r>
              <a:rPr lang="en-US" sz="1600" dirty="0" err="1" smtClean="0">
                <a:solidFill>
                  <a:schemeClr val="accent1"/>
                </a:solidFill>
              </a:rPr>
              <a:t>Overfitting</a:t>
            </a:r>
            <a:r>
              <a:rPr lang="en-US" sz="1600" dirty="0" smtClean="0"/>
              <a:t> (model is not generalizing enough, it is too much trained to concrete data) can occur, but there are ways to minimize it.</a:t>
            </a:r>
          </a:p>
        </p:txBody>
      </p:sp>
      <p:pic>
        <p:nvPicPr>
          <p:cNvPr id="19461" name="Picture 4" descr="RiskSharpEdgesSign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1400" y="3962400"/>
            <a:ext cx="2895600" cy="267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Two</a:t>
            </a:r>
            <a:r>
              <a:rPr lang="cs-CZ" dirty="0" smtClean="0"/>
              <a:t> </a:t>
            </a:r>
            <a:r>
              <a:rPr lang="cs-CZ" dirty="0" err="1" smtClean="0"/>
              <a:t>types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errors</a:t>
            </a:r>
            <a:endParaRPr lang="cs-CZ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58812" y="1544638"/>
            <a:ext cx="6808787" cy="4357687"/>
          </a:xfrm>
        </p:spPr>
        <p:txBody>
          <a:bodyPr/>
          <a:lstStyle/>
          <a:p>
            <a:endParaRPr lang="en-US" sz="1800" dirty="0" smtClean="0"/>
          </a:p>
          <a:p>
            <a:endParaRPr lang="en-US" sz="1800" dirty="0" smtClean="0"/>
          </a:p>
          <a:p>
            <a:r>
              <a:rPr lang="cs-CZ" sz="1800" dirty="0" err="1" smtClean="0"/>
              <a:t>False</a:t>
            </a:r>
            <a:r>
              <a:rPr lang="cs-CZ" sz="1800" dirty="0" smtClean="0"/>
              <a:t> positive </a:t>
            </a:r>
            <a:r>
              <a:rPr lang="en-US" sz="1800" dirty="0" smtClean="0"/>
              <a:t>(“a false alarm”)</a:t>
            </a:r>
          </a:p>
          <a:p>
            <a:pPr lvl="1"/>
            <a:r>
              <a:rPr lang="en-US" sz="1600" dirty="0" smtClean="0"/>
              <a:t>Stop the director to his company</a:t>
            </a:r>
            <a:endParaRPr lang="cs-CZ" sz="16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r>
              <a:rPr lang="cs-CZ" sz="1800" dirty="0" err="1" smtClean="0"/>
              <a:t>False</a:t>
            </a:r>
            <a:r>
              <a:rPr lang="cs-CZ" sz="1800" dirty="0" smtClean="0"/>
              <a:t> negative</a:t>
            </a:r>
            <a:r>
              <a:rPr lang="en-US" sz="1800" dirty="0" smtClean="0"/>
              <a:t> (“a small sensitivity”)</a:t>
            </a:r>
          </a:p>
          <a:p>
            <a:pPr lvl="1"/>
            <a:r>
              <a:rPr lang="en-US" sz="1600" dirty="0" smtClean="0"/>
              <a:t>A gunner entered to the company</a:t>
            </a:r>
            <a:endParaRPr lang="cs-CZ" sz="1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980C2C9-0D00-4A9F-AA6D-0D3E81AF8561}" type="slidenum">
              <a:rPr lang="en-GB" smtClean="0"/>
              <a:pPr>
                <a:defRPr/>
              </a:pPr>
              <a:t>11</a:t>
            </a:fld>
            <a:endParaRPr lang="en-GB"/>
          </a:p>
        </p:txBody>
      </p:sp>
      <p:pic>
        <p:nvPicPr>
          <p:cNvPr id="1239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1371600"/>
            <a:ext cx="1571625" cy="293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90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67425" y="3784875"/>
            <a:ext cx="1609725" cy="27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658813" y="533400"/>
            <a:ext cx="7823200" cy="72707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Reference Case: Claim Handling Process</a:t>
            </a:r>
            <a:endParaRPr lang="cs-CZ" smtClean="0"/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fld id="{BE0354EC-A601-412C-89F2-1E85EC587497}" type="slidenum">
              <a:rPr lang="en-GB" smtClean="0"/>
              <a:pPr/>
              <a:t>12</a:t>
            </a:fld>
            <a:endParaRPr lang="en-GB" smtClean="0"/>
          </a:p>
        </p:txBody>
      </p:sp>
      <p:sp>
        <p:nvSpPr>
          <p:cNvPr id="22532" name="Title 1"/>
          <p:cNvSpPr txBox="1">
            <a:spLocks/>
          </p:cNvSpPr>
          <p:nvPr/>
        </p:nvSpPr>
        <p:spPr bwMode="auto">
          <a:xfrm>
            <a:off x="533400" y="5105400"/>
            <a:ext cx="6705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>
              <a:buFont typeface="Arial" charset="0"/>
              <a:buChar char="•"/>
            </a:pPr>
            <a:r>
              <a:rPr lang="en-GB" sz="1400" dirty="0" smtClean="0"/>
              <a:t>Overall: 45M claims </a:t>
            </a:r>
            <a:r>
              <a:rPr lang="en-GB" sz="1400" dirty="0" smtClean="0">
                <a:sym typeface="Symbol" pitchFamily="18" charset="2"/>
              </a:rPr>
              <a:t></a:t>
            </a:r>
            <a:r>
              <a:rPr lang="en-GB" sz="1400" dirty="0" smtClean="0"/>
              <a:t> 33% </a:t>
            </a:r>
            <a:r>
              <a:rPr lang="en-GB" sz="1400" dirty="0" smtClean="0">
                <a:sym typeface="Symbol" pitchFamily="18" charset="2"/>
              </a:rPr>
              <a:t></a:t>
            </a:r>
            <a:r>
              <a:rPr lang="en-GB" sz="1400" dirty="0" smtClean="0"/>
              <a:t> 15M claims </a:t>
            </a:r>
            <a:r>
              <a:rPr lang="en-US" sz="1400" dirty="0" smtClean="0">
                <a:sym typeface="Symbol" pitchFamily="18" charset="2"/>
              </a:rPr>
              <a:t>being handled manually</a:t>
            </a:r>
          </a:p>
          <a:p>
            <a:pPr>
              <a:buFont typeface="Arial" charset="0"/>
              <a:buChar char="•"/>
            </a:pPr>
            <a:endParaRPr lang="en-GB" sz="600" dirty="0" smtClean="0"/>
          </a:p>
          <a:p>
            <a:pPr>
              <a:buFont typeface="Arial" charset="0"/>
              <a:buChar char="•"/>
            </a:pPr>
            <a:r>
              <a:rPr lang="en-US" sz="1400" dirty="0" smtClean="0"/>
              <a:t>Automating most of the manual work with DM would </a:t>
            </a:r>
            <a:r>
              <a:rPr lang="en-US" sz="1400" dirty="0" smtClean="0">
                <a:solidFill>
                  <a:srgbClr val="FF0000"/>
                </a:solidFill>
              </a:rPr>
              <a:t>save</a:t>
            </a:r>
            <a:r>
              <a:rPr lang="en-US" sz="1400" dirty="0" smtClean="0"/>
              <a:t> sum of money in the order of </a:t>
            </a:r>
            <a:r>
              <a:rPr lang="en-US" sz="1400" dirty="0" smtClean="0">
                <a:solidFill>
                  <a:srgbClr val="FF0000"/>
                </a:solidFill>
              </a:rPr>
              <a:t>millions of EUR/year</a:t>
            </a:r>
            <a:endParaRPr lang="cs-CZ" sz="1400" dirty="0">
              <a:solidFill>
                <a:srgbClr val="FF0000"/>
              </a:solidFill>
            </a:endParaRPr>
          </a:p>
        </p:txBody>
      </p:sp>
      <p:grpSp>
        <p:nvGrpSpPr>
          <p:cNvPr id="2" name="Group 36"/>
          <p:cNvGrpSpPr>
            <a:grpSpLocks/>
          </p:cNvGrpSpPr>
          <p:nvPr/>
        </p:nvGrpSpPr>
        <p:grpSpPr bwMode="auto">
          <a:xfrm>
            <a:off x="3657600" y="1538288"/>
            <a:ext cx="4838700" cy="3414712"/>
            <a:chOff x="2805" y="3265"/>
            <a:chExt cx="7620" cy="5378"/>
          </a:xfrm>
        </p:grpSpPr>
        <p:sp>
          <p:nvSpPr>
            <p:cNvPr id="22535" name="Text Box 37"/>
            <p:cNvSpPr txBox="1">
              <a:spLocks noChangeArrowheads="1"/>
            </p:cNvSpPr>
            <p:nvPr/>
          </p:nvSpPr>
          <p:spPr bwMode="auto">
            <a:xfrm>
              <a:off x="5505" y="7135"/>
              <a:ext cx="1080" cy="36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</a:pPr>
              <a:r>
                <a:rPr lang="cs-CZ" sz="1100">
                  <a:latin typeface="Calibri" pitchFamily="34" charset="0"/>
                </a:rPr>
                <a:t>13.700</a:t>
              </a:r>
              <a:endParaRPr lang="cs-CZ"/>
            </a:p>
          </p:txBody>
        </p:sp>
        <p:sp>
          <p:nvSpPr>
            <p:cNvPr id="22536" name="Text Box 38"/>
            <p:cNvSpPr txBox="1">
              <a:spLocks noChangeArrowheads="1"/>
            </p:cNvSpPr>
            <p:nvPr/>
          </p:nvSpPr>
          <p:spPr bwMode="auto">
            <a:xfrm>
              <a:off x="5595" y="7563"/>
              <a:ext cx="720" cy="36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</a:pPr>
              <a:r>
                <a:rPr lang="cs-CZ" sz="1100">
                  <a:solidFill>
                    <a:srgbClr val="FF0000"/>
                  </a:solidFill>
                  <a:latin typeface="Calibri" pitchFamily="34" charset="0"/>
                </a:rPr>
                <a:t>2%</a:t>
              </a:r>
              <a:endParaRPr lang="cs-CZ"/>
            </a:p>
          </p:txBody>
        </p:sp>
        <p:sp>
          <p:nvSpPr>
            <p:cNvPr id="22537" name="Text Box 39"/>
            <p:cNvSpPr txBox="1">
              <a:spLocks noChangeArrowheads="1"/>
            </p:cNvSpPr>
            <p:nvPr/>
          </p:nvSpPr>
          <p:spPr bwMode="auto">
            <a:xfrm>
              <a:off x="4485" y="6483"/>
              <a:ext cx="4680" cy="54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</a:pPr>
              <a:r>
                <a:rPr lang="cs-CZ" sz="1100" dirty="0">
                  <a:solidFill>
                    <a:srgbClr val="FF0000"/>
                  </a:solidFill>
                  <a:latin typeface="Calibri" pitchFamily="34" charset="0"/>
                </a:rPr>
                <a:t>33% </a:t>
              </a:r>
              <a:r>
                <a:rPr lang="cs-CZ" sz="1100" dirty="0" err="1">
                  <a:solidFill>
                    <a:srgbClr val="FF0000"/>
                  </a:solidFill>
                  <a:latin typeface="Calibri" pitchFamily="34" charset="0"/>
                </a:rPr>
                <a:t>manual</a:t>
              </a:r>
              <a:r>
                <a:rPr lang="cs-CZ" sz="1100" dirty="0">
                  <a:solidFill>
                    <a:srgbClr val="FF0000"/>
                  </a:solidFill>
                  <a:latin typeface="Calibri" pitchFamily="34" charset="0"/>
                </a:rPr>
                <a:t>, </a:t>
              </a:r>
              <a:r>
                <a:rPr lang="en-US" sz="1100" dirty="0" smtClean="0">
                  <a:latin typeface="Calibri" pitchFamily="34" charset="0"/>
                </a:rPr>
                <a:t>in the order of millions of</a:t>
              </a:r>
              <a:r>
                <a:rPr lang="cs-CZ" sz="1100" dirty="0" smtClean="0">
                  <a:latin typeface="Calibri" pitchFamily="34" charset="0"/>
                </a:rPr>
                <a:t> </a:t>
              </a:r>
              <a:r>
                <a:rPr lang="en-US" sz="1100" dirty="0" smtClean="0">
                  <a:latin typeface="Calibri" pitchFamily="34" charset="0"/>
                </a:rPr>
                <a:t>EUR</a:t>
              </a:r>
              <a:r>
                <a:rPr lang="cs-CZ" sz="1100" dirty="0" smtClean="0">
                  <a:latin typeface="Calibri" pitchFamily="34" charset="0"/>
                </a:rPr>
                <a:t>/</a:t>
              </a:r>
              <a:r>
                <a:rPr lang="cs-CZ" sz="1100" dirty="0" err="1" smtClean="0">
                  <a:latin typeface="Calibri" pitchFamily="34" charset="0"/>
                </a:rPr>
                <a:t>year</a:t>
              </a:r>
              <a:endParaRPr lang="cs-CZ" dirty="0"/>
            </a:p>
          </p:txBody>
        </p:sp>
        <p:sp>
          <p:nvSpPr>
            <p:cNvPr id="22538" name="Text Box 40"/>
            <p:cNvSpPr txBox="1">
              <a:spLocks noChangeArrowheads="1"/>
            </p:cNvSpPr>
            <p:nvPr/>
          </p:nvSpPr>
          <p:spPr bwMode="auto">
            <a:xfrm>
              <a:off x="4455" y="4450"/>
              <a:ext cx="1261" cy="36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</a:pPr>
              <a:r>
                <a:rPr lang="cs-CZ" sz="1100">
                  <a:latin typeface="Calibri" pitchFamily="34" charset="0"/>
                </a:rPr>
                <a:t>224.900</a:t>
              </a:r>
              <a:endParaRPr lang="cs-CZ"/>
            </a:p>
          </p:txBody>
        </p:sp>
        <p:sp>
          <p:nvSpPr>
            <p:cNvPr id="22539" name="Text Box 41"/>
            <p:cNvSpPr txBox="1">
              <a:spLocks noChangeArrowheads="1"/>
            </p:cNvSpPr>
            <p:nvPr/>
          </p:nvSpPr>
          <p:spPr bwMode="auto">
            <a:xfrm>
              <a:off x="5235" y="5350"/>
              <a:ext cx="1170" cy="36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</a:pPr>
              <a:r>
                <a:rPr lang="cs-CZ" sz="1100">
                  <a:latin typeface="Calibri" pitchFamily="34" charset="0"/>
                </a:rPr>
                <a:t>186.000</a:t>
              </a:r>
              <a:endParaRPr lang="cs-CZ"/>
            </a:p>
          </p:txBody>
        </p:sp>
        <p:sp>
          <p:nvSpPr>
            <p:cNvPr id="22540" name="Text Box 42"/>
            <p:cNvSpPr txBox="1">
              <a:spLocks noChangeArrowheads="1"/>
            </p:cNvSpPr>
            <p:nvPr/>
          </p:nvSpPr>
          <p:spPr bwMode="auto">
            <a:xfrm>
              <a:off x="5145" y="3625"/>
              <a:ext cx="1080" cy="36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</a:pPr>
              <a:r>
                <a:rPr lang="cs-CZ" sz="1100">
                  <a:solidFill>
                    <a:srgbClr val="FF0000"/>
                  </a:solidFill>
                  <a:latin typeface="Calibri" pitchFamily="34" charset="0"/>
                </a:rPr>
                <a:t>35%</a:t>
              </a:r>
              <a:endParaRPr lang="cs-CZ"/>
            </a:p>
          </p:txBody>
        </p:sp>
        <p:sp>
          <p:nvSpPr>
            <p:cNvPr id="22541" name="Text Box 43"/>
            <p:cNvSpPr txBox="1">
              <a:spLocks noChangeArrowheads="1"/>
            </p:cNvSpPr>
            <p:nvPr/>
          </p:nvSpPr>
          <p:spPr bwMode="auto">
            <a:xfrm>
              <a:off x="5865" y="3805"/>
              <a:ext cx="1080" cy="36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</a:pPr>
              <a:r>
                <a:rPr lang="cs-CZ" sz="1100">
                  <a:solidFill>
                    <a:srgbClr val="FF0000"/>
                  </a:solidFill>
                  <a:latin typeface="Calibri" pitchFamily="34" charset="0"/>
                </a:rPr>
                <a:t>30%</a:t>
              </a:r>
              <a:endParaRPr lang="cs-CZ"/>
            </a:p>
          </p:txBody>
        </p:sp>
        <p:sp>
          <p:nvSpPr>
            <p:cNvPr id="22542" name="Text Box 44"/>
            <p:cNvSpPr txBox="1">
              <a:spLocks noChangeArrowheads="1"/>
            </p:cNvSpPr>
            <p:nvPr/>
          </p:nvSpPr>
          <p:spPr bwMode="auto">
            <a:xfrm>
              <a:off x="6225" y="7923"/>
              <a:ext cx="4200" cy="72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</a:pPr>
              <a:r>
                <a:rPr lang="cs-CZ" sz="1100">
                  <a:solidFill>
                    <a:srgbClr val="0000FF"/>
                  </a:solidFill>
                  <a:latin typeface="Calibri" pitchFamily="34" charset="0"/>
                </a:rPr>
                <a:t>Rejected claims due to formal reasons</a:t>
              </a:r>
              <a:endParaRPr lang="cs-CZ"/>
            </a:p>
          </p:txBody>
        </p:sp>
        <p:sp>
          <p:nvSpPr>
            <p:cNvPr id="22543" name="Text Box 45"/>
            <p:cNvSpPr txBox="1">
              <a:spLocks noChangeArrowheads="1"/>
            </p:cNvSpPr>
            <p:nvPr/>
          </p:nvSpPr>
          <p:spPr bwMode="auto">
            <a:xfrm>
              <a:off x="3051" y="3445"/>
              <a:ext cx="2274" cy="54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</a:pPr>
              <a:r>
                <a:rPr lang="en-US" sz="1100" dirty="0" smtClean="0">
                  <a:solidFill>
                    <a:srgbClr val="0000FF"/>
                  </a:solidFill>
                  <a:latin typeface="Calibri" pitchFamily="34" charset="0"/>
                </a:rPr>
                <a:t>Automatic check </a:t>
              </a:r>
              <a:r>
                <a:rPr lang="cs-CZ" sz="1100" dirty="0" smtClean="0">
                  <a:solidFill>
                    <a:srgbClr val="0000FF"/>
                  </a:solidFill>
                  <a:latin typeface="Calibri" pitchFamily="34" charset="0"/>
                </a:rPr>
                <a:t>+ </a:t>
              </a:r>
              <a:r>
                <a:rPr lang="cs-CZ" sz="1100" dirty="0">
                  <a:solidFill>
                    <a:srgbClr val="0000FF"/>
                  </a:solidFill>
                  <a:latin typeface="Calibri" pitchFamily="34" charset="0"/>
                </a:rPr>
                <a:t>A</a:t>
              </a:r>
              <a:endParaRPr lang="cs-CZ" dirty="0"/>
            </a:p>
          </p:txBody>
        </p:sp>
        <p:sp>
          <p:nvSpPr>
            <p:cNvPr id="22544" name="Text Box 46"/>
            <p:cNvSpPr txBox="1">
              <a:spLocks noChangeArrowheads="1"/>
            </p:cNvSpPr>
            <p:nvPr/>
          </p:nvSpPr>
          <p:spPr bwMode="auto">
            <a:xfrm>
              <a:off x="6585" y="3805"/>
              <a:ext cx="2520" cy="54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</a:pPr>
              <a:r>
                <a:rPr lang="cs-CZ" sz="1100" dirty="0">
                  <a:solidFill>
                    <a:srgbClr val="0000FF"/>
                  </a:solidFill>
                  <a:latin typeface="Calibri" pitchFamily="34" charset="0"/>
                </a:rPr>
                <a:t>No </a:t>
              </a:r>
              <a:r>
                <a:rPr lang="en-US" sz="1100" dirty="0" smtClean="0">
                  <a:solidFill>
                    <a:srgbClr val="0000FF"/>
                  </a:solidFill>
                  <a:latin typeface="Calibri" pitchFamily="34" charset="0"/>
                </a:rPr>
                <a:t>problem </a:t>
              </a:r>
              <a:r>
                <a:rPr lang="cs-CZ" sz="1100" dirty="0" smtClean="0">
                  <a:solidFill>
                    <a:srgbClr val="0000FF"/>
                  </a:solidFill>
                  <a:latin typeface="Calibri" pitchFamily="34" charset="0"/>
                </a:rPr>
                <a:t>+ </a:t>
              </a:r>
              <a:r>
                <a:rPr lang="cs-CZ" sz="1100" dirty="0">
                  <a:solidFill>
                    <a:srgbClr val="0000FF"/>
                  </a:solidFill>
                  <a:latin typeface="Calibri" pitchFamily="34" charset="0"/>
                </a:rPr>
                <a:t>A</a:t>
              </a:r>
              <a:endParaRPr lang="cs-CZ" dirty="0"/>
            </a:p>
          </p:txBody>
        </p:sp>
        <p:sp>
          <p:nvSpPr>
            <p:cNvPr id="22545" name="Line 47"/>
            <p:cNvSpPr>
              <a:spLocks noChangeShapeType="1"/>
            </p:cNvSpPr>
            <p:nvPr/>
          </p:nvSpPr>
          <p:spPr bwMode="auto">
            <a:xfrm flipH="1">
              <a:off x="4311" y="5140"/>
              <a:ext cx="1555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2546" name="Line 48"/>
            <p:cNvSpPr>
              <a:spLocks noChangeShapeType="1"/>
            </p:cNvSpPr>
            <p:nvPr/>
          </p:nvSpPr>
          <p:spPr bwMode="auto">
            <a:xfrm>
              <a:off x="4455" y="6209"/>
              <a:ext cx="460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2547" name="Line 49"/>
            <p:cNvSpPr>
              <a:spLocks noChangeShapeType="1"/>
            </p:cNvSpPr>
            <p:nvPr/>
          </p:nvSpPr>
          <p:spPr bwMode="auto">
            <a:xfrm>
              <a:off x="4170" y="7046"/>
              <a:ext cx="49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2548" name="Line 50"/>
            <p:cNvSpPr>
              <a:spLocks noChangeShapeType="1"/>
            </p:cNvSpPr>
            <p:nvPr/>
          </p:nvSpPr>
          <p:spPr bwMode="auto">
            <a:xfrm>
              <a:off x="4065" y="7225"/>
              <a:ext cx="144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2549" name="Line 51"/>
            <p:cNvSpPr>
              <a:spLocks noChangeShapeType="1"/>
            </p:cNvSpPr>
            <p:nvPr/>
          </p:nvSpPr>
          <p:spPr bwMode="auto">
            <a:xfrm>
              <a:off x="6405" y="7046"/>
              <a:ext cx="1" cy="87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2550" name="Line 52"/>
            <p:cNvSpPr>
              <a:spLocks noChangeShapeType="1"/>
            </p:cNvSpPr>
            <p:nvPr/>
          </p:nvSpPr>
          <p:spPr bwMode="auto">
            <a:xfrm>
              <a:off x="5505" y="7225"/>
              <a:ext cx="1" cy="67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2551" name="Freeform 53"/>
            <p:cNvSpPr>
              <a:spLocks/>
            </p:cNvSpPr>
            <p:nvPr/>
          </p:nvSpPr>
          <p:spPr bwMode="auto">
            <a:xfrm>
              <a:off x="5993" y="7765"/>
              <a:ext cx="592" cy="533"/>
            </a:xfrm>
            <a:custGeom>
              <a:avLst/>
              <a:gdLst>
                <a:gd name="T0" fmla="*/ 592 w 592"/>
                <a:gd name="T1" fmla="*/ 0 h 533"/>
                <a:gd name="T2" fmla="*/ 0 w 592"/>
                <a:gd name="T3" fmla="*/ 533 h 533"/>
                <a:gd name="T4" fmla="*/ 0 60000 65536"/>
                <a:gd name="T5" fmla="*/ 0 60000 65536"/>
                <a:gd name="T6" fmla="*/ 0 w 592"/>
                <a:gd name="T7" fmla="*/ 0 h 533"/>
                <a:gd name="T8" fmla="*/ 592 w 592"/>
                <a:gd name="T9" fmla="*/ 533 h 53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592" h="533">
                  <a:moveTo>
                    <a:pt x="592" y="0"/>
                  </a:moveTo>
                  <a:lnTo>
                    <a:pt x="0" y="533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2552" name="Freeform 54"/>
            <p:cNvSpPr>
              <a:spLocks/>
            </p:cNvSpPr>
            <p:nvPr/>
          </p:nvSpPr>
          <p:spPr bwMode="auto">
            <a:xfrm>
              <a:off x="5325" y="7765"/>
              <a:ext cx="660" cy="533"/>
            </a:xfrm>
            <a:custGeom>
              <a:avLst/>
              <a:gdLst>
                <a:gd name="T0" fmla="*/ 0 w 660"/>
                <a:gd name="T1" fmla="*/ 0 h 533"/>
                <a:gd name="T2" fmla="*/ 660 w 660"/>
                <a:gd name="T3" fmla="*/ 533 h 533"/>
                <a:gd name="T4" fmla="*/ 0 60000 65536"/>
                <a:gd name="T5" fmla="*/ 0 60000 65536"/>
                <a:gd name="T6" fmla="*/ 0 w 660"/>
                <a:gd name="T7" fmla="*/ 0 h 533"/>
                <a:gd name="T8" fmla="*/ 660 w 660"/>
                <a:gd name="T9" fmla="*/ 533 h 53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60" h="533">
                  <a:moveTo>
                    <a:pt x="0" y="0"/>
                  </a:moveTo>
                  <a:lnTo>
                    <a:pt x="660" y="533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2553" name="Line 55"/>
            <p:cNvSpPr>
              <a:spLocks noChangeShapeType="1"/>
            </p:cNvSpPr>
            <p:nvPr/>
          </p:nvSpPr>
          <p:spPr bwMode="auto">
            <a:xfrm flipV="1">
              <a:off x="6585" y="3445"/>
              <a:ext cx="0" cy="276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2554" name="Line 56"/>
            <p:cNvSpPr>
              <a:spLocks noChangeShapeType="1"/>
            </p:cNvSpPr>
            <p:nvPr/>
          </p:nvSpPr>
          <p:spPr bwMode="auto">
            <a:xfrm>
              <a:off x="4065" y="4165"/>
              <a:ext cx="108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2555" name="Line 57"/>
            <p:cNvSpPr>
              <a:spLocks noChangeShapeType="1"/>
            </p:cNvSpPr>
            <p:nvPr/>
          </p:nvSpPr>
          <p:spPr bwMode="auto">
            <a:xfrm flipV="1">
              <a:off x="5145" y="3445"/>
              <a:ext cx="0" cy="7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2556" name="Line 58"/>
            <p:cNvSpPr>
              <a:spLocks noChangeShapeType="1"/>
            </p:cNvSpPr>
            <p:nvPr/>
          </p:nvSpPr>
          <p:spPr bwMode="auto">
            <a:xfrm>
              <a:off x="5865" y="3445"/>
              <a:ext cx="0" cy="169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2557" name="Line 59"/>
            <p:cNvSpPr>
              <a:spLocks noChangeShapeType="1"/>
            </p:cNvSpPr>
            <p:nvPr/>
          </p:nvSpPr>
          <p:spPr bwMode="auto">
            <a:xfrm flipV="1">
              <a:off x="5145" y="3265"/>
              <a:ext cx="36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2558" name="Line 60"/>
            <p:cNvSpPr>
              <a:spLocks noChangeShapeType="1"/>
            </p:cNvSpPr>
            <p:nvPr/>
          </p:nvSpPr>
          <p:spPr bwMode="auto">
            <a:xfrm>
              <a:off x="5505" y="3265"/>
              <a:ext cx="36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2559" name="Line 61"/>
            <p:cNvSpPr>
              <a:spLocks noChangeShapeType="1"/>
            </p:cNvSpPr>
            <p:nvPr/>
          </p:nvSpPr>
          <p:spPr bwMode="auto">
            <a:xfrm flipV="1">
              <a:off x="5865" y="3265"/>
              <a:ext cx="36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2560" name="Line 62"/>
            <p:cNvSpPr>
              <a:spLocks noChangeShapeType="1"/>
            </p:cNvSpPr>
            <p:nvPr/>
          </p:nvSpPr>
          <p:spPr bwMode="auto">
            <a:xfrm>
              <a:off x="6225" y="3265"/>
              <a:ext cx="36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2561" name="Line 63"/>
            <p:cNvSpPr>
              <a:spLocks noChangeShapeType="1"/>
            </p:cNvSpPr>
            <p:nvPr/>
          </p:nvSpPr>
          <p:spPr bwMode="auto">
            <a:xfrm>
              <a:off x="8745" y="5876"/>
              <a:ext cx="720" cy="7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2562" name="Line 64"/>
            <p:cNvSpPr>
              <a:spLocks noChangeShapeType="1"/>
            </p:cNvSpPr>
            <p:nvPr/>
          </p:nvSpPr>
          <p:spPr bwMode="auto">
            <a:xfrm flipH="1">
              <a:off x="8745" y="6595"/>
              <a:ext cx="720" cy="9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2563" name="AutoShape 65"/>
            <p:cNvSpPr>
              <a:spLocks noChangeArrowheads="1"/>
            </p:cNvSpPr>
            <p:nvPr/>
          </p:nvSpPr>
          <p:spPr bwMode="auto">
            <a:xfrm>
              <a:off x="2805" y="4165"/>
              <a:ext cx="1800" cy="3059"/>
            </a:xfrm>
            <a:prstGeom prst="homePlate">
              <a:avLst>
                <a:gd name="adj" fmla="val 25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2564" name="Text Box 66"/>
            <p:cNvSpPr txBox="1">
              <a:spLocks noChangeArrowheads="1"/>
            </p:cNvSpPr>
            <p:nvPr/>
          </p:nvSpPr>
          <p:spPr bwMode="auto">
            <a:xfrm>
              <a:off x="3051" y="5426"/>
              <a:ext cx="1260" cy="36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</a:pPr>
              <a:r>
                <a:rPr lang="cs-CZ" sz="1100">
                  <a:latin typeface="Calibri" pitchFamily="34" charset="0"/>
                </a:rPr>
                <a:t>636.800</a:t>
              </a:r>
              <a:endParaRPr lang="cs-CZ"/>
            </a:p>
          </p:txBody>
        </p:sp>
      </p:grpSp>
      <p:sp>
        <p:nvSpPr>
          <p:cNvPr id="22534" name="TextBox 35"/>
          <p:cNvSpPr txBox="1">
            <a:spLocks noChangeArrowheads="1"/>
          </p:cNvSpPr>
          <p:nvPr/>
        </p:nvSpPr>
        <p:spPr bwMode="auto">
          <a:xfrm>
            <a:off x="457200" y="1754188"/>
            <a:ext cx="297180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en-US" sz="1400" dirty="0"/>
              <a:t>Electronic devices </a:t>
            </a:r>
            <a:r>
              <a:rPr lang="en-US" sz="1400" dirty="0" smtClean="0"/>
              <a:t>producer</a:t>
            </a:r>
          </a:p>
          <a:p>
            <a:pPr>
              <a:buFont typeface="Arial" charset="0"/>
              <a:buChar char="•"/>
            </a:pPr>
            <a:endParaRPr lang="en-US" sz="1400" dirty="0"/>
          </a:p>
          <a:p>
            <a:pPr>
              <a:buFont typeface="Arial" charset="0"/>
              <a:buChar char="•"/>
            </a:pPr>
            <a:r>
              <a:rPr lang="en-US" sz="1400" dirty="0"/>
              <a:t>Part of the Claim handling process currently performed </a:t>
            </a:r>
            <a:r>
              <a:rPr lang="en-US" sz="1400" dirty="0" smtClean="0"/>
              <a:t>manually</a:t>
            </a:r>
          </a:p>
          <a:p>
            <a:pPr>
              <a:buFont typeface="Arial" charset="0"/>
              <a:buChar char="•"/>
            </a:pPr>
            <a:endParaRPr lang="en-US" sz="1400" dirty="0"/>
          </a:p>
          <a:p>
            <a:pPr>
              <a:buFont typeface="Arial" charset="0"/>
              <a:buChar char="•"/>
            </a:pPr>
            <a:r>
              <a:rPr lang="en-US" sz="1400" dirty="0"/>
              <a:t>Opportunity to reduce the costs via </a:t>
            </a:r>
            <a:r>
              <a:rPr lang="en-US" sz="1400" dirty="0" smtClean="0"/>
              <a:t>automation</a:t>
            </a:r>
          </a:p>
          <a:p>
            <a:pPr>
              <a:buFont typeface="Arial" charset="0"/>
              <a:buChar char="•"/>
            </a:pPr>
            <a:endParaRPr lang="en-US" sz="1400" dirty="0"/>
          </a:p>
          <a:p>
            <a:pPr>
              <a:buFont typeface="Arial" charset="0"/>
              <a:buChar char="•"/>
            </a:pPr>
            <a:r>
              <a:rPr lang="en-US" sz="1400" dirty="0"/>
              <a:t>Need to identify </a:t>
            </a:r>
            <a:r>
              <a:rPr lang="en-US" sz="1400" dirty="0" smtClean="0"/>
              <a:t>the </a:t>
            </a:r>
            <a:r>
              <a:rPr lang="en-US" sz="1400" dirty="0"/>
              <a:t>key attributes that influence either </a:t>
            </a:r>
            <a:r>
              <a:rPr lang="en-US" sz="1400" dirty="0">
                <a:solidFill>
                  <a:srgbClr val="FF0000"/>
                </a:solidFill>
              </a:rPr>
              <a:t>ACCEPTANCE</a:t>
            </a:r>
            <a:r>
              <a:rPr lang="en-US" sz="1400" dirty="0"/>
              <a:t> or </a:t>
            </a:r>
            <a:r>
              <a:rPr lang="en-US" sz="1400" dirty="0">
                <a:solidFill>
                  <a:srgbClr val="FF0000"/>
                </a:solidFill>
              </a:rPr>
              <a:t>REJECTION</a:t>
            </a:r>
            <a:r>
              <a:rPr lang="en-US" sz="1400" dirty="0"/>
              <a:t> of a claim and use them for further </a:t>
            </a:r>
            <a:r>
              <a:rPr lang="en-US" sz="1400" dirty="0">
                <a:solidFill>
                  <a:srgbClr val="FF0000"/>
                </a:solidFill>
              </a:rPr>
              <a:t>PREDICTION</a:t>
            </a:r>
          </a:p>
          <a:p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658813" y="609600"/>
            <a:ext cx="7823200" cy="727075"/>
          </a:xfrm>
        </p:spPr>
        <p:txBody>
          <a:bodyPr>
            <a:noAutofit/>
          </a:bodyPr>
          <a:lstStyle/>
          <a:p>
            <a:pPr eaLnBrk="1" hangingPunct="1"/>
            <a:r>
              <a:rPr lang="en-US" sz="2000" dirty="0" smtClean="0"/>
              <a:t>Predictive DM Models with </a:t>
            </a:r>
            <a:r>
              <a:rPr lang="en-US" sz="2000" dirty="0" smtClean="0">
                <a:solidFill>
                  <a:srgbClr val="FF0000"/>
                </a:solidFill>
              </a:rPr>
              <a:t>Highest Prediction Accuracy</a:t>
            </a:r>
            <a:endParaRPr lang="cs-CZ" sz="2000" dirty="0" smtClean="0"/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cs-CZ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fld id="{81599939-3EA7-4B32-BB1D-19FABA62E08D}" type="slidenum">
              <a:rPr lang="en-GB" smtClean="0"/>
              <a:pPr/>
              <a:t>13</a:t>
            </a:fld>
            <a:endParaRPr lang="en-GB" smtClean="0"/>
          </a:p>
        </p:txBody>
      </p:sp>
      <p:pic>
        <p:nvPicPr>
          <p:cNvPr id="27653" name="Picture 2" descr="C:\cernymir\Projects\DM Nokia\Work\DM_models_comparis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447800"/>
            <a:ext cx="6705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3765550" y="2590800"/>
            <a:ext cx="12636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</a:rPr>
              <a:t>Up to 95%</a:t>
            </a:r>
            <a:endParaRPr lang="en-GB" sz="1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Just few attributes really needed</a:t>
            </a:r>
            <a:endParaRPr lang="cs-CZ" dirty="0" smtClean="0"/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cs-CZ" smtClean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fld id="{83E41F1E-8338-4C2F-A8EA-67B2A5E98D8E}" type="slidenum">
              <a:rPr lang="en-GB" smtClean="0"/>
              <a:pPr/>
              <a:t>14</a:t>
            </a:fld>
            <a:endParaRPr lang="en-GB" smtClean="0"/>
          </a:p>
        </p:txBody>
      </p:sp>
      <p:pic>
        <p:nvPicPr>
          <p:cNvPr id="23557" name="Picture 2" descr="C:\cernymir\Projects\DM Nokia\Work\DM_decTree_top_attribut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524000"/>
            <a:ext cx="7208838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823200" cy="727075"/>
          </a:xfrm>
        </p:spPr>
        <p:txBody>
          <a:bodyPr/>
          <a:lstStyle/>
          <a:p>
            <a:pPr eaLnBrk="1" hangingPunct="1"/>
            <a:r>
              <a:rPr lang="en-US" dirty="0" smtClean="0"/>
              <a:t>Decision Tree Detail</a:t>
            </a:r>
            <a:endParaRPr lang="cs-CZ" dirty="0" smtClean="0"/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cs-CZ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fld id="{D9FDB29F-3860-49D1-A83C-D8FC70166CC1}" type="slidenum">
              <a:rPr lang="en-GB" smtClean="0"/>
              <a:pPr/>
              <a:t>15</a:t>
            </a:fld>
            <a:endParaRPr lang="en-GB" smtClean="0"/>
          </a:p>
        </p:txBody>
      </p:sp>
      <p:pic>
        <p:nvPicPr>
          <p:cNvPr id="25605" name="Picture 2" descr="C:\cernymir\Projects\DM Nokia\Work\DM_decTree_more_detailed_vi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914400"/>
            <a:ext cx="73152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658813" y="457200"/>
            <a:ext cx="7823200" cy="727075"/>
          </a:xfrm>
        </p:spPr>
        <p:txBody>
          <a:bodyPr/>
          <a:lstStyle/>
          <a:p>
            <a:pPr eaLnBrk="1" hangingPunct="1"/>
            <a:r>
              <a:rPr lang="en-US" dirty="0" smtClean="0"/>
              <a:t>Anomaly (Fraud) Detection</a:t>
            </a:r>
            <a:endParaRPr lang="cs-CZ" dirty="0" smtClean="0"/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fld id="{51E13E1D-8BAD-4397-AC2C-3B422E5A2285}" type="slidenum">
              <a:rPr lang="en-GB" smtClean="0"/>
              <a:pPr/>
              <a:t>16</a:t>
            </a:fld>
            <a:endParaRPr lang="en-GB" smtClean="0"/>
          </a:p>
        </p:txBody>
      </p:sp>
      <p:grpSp>
        <p:nvGrpSpPr>
          <p:cNvPr id="2" name="Group 9"/>
          <p:cNvGrpSpPr/>
          <p:nvPr/>
        </p:nvGrpSpPr>
        <p:grpSpPr>
          <a:xfrm>
            <a:off x="533400" y="1447800"/>
            <a:ext cx="6934200" cy="4975225"/>
            <a:chOff x="533400" y="1447800"/>
            <a:chExt cx="6934200" cy="4975225"/>
          </a:xfrm>
        </p:grpSpPr>
        <p:pic>
          <p:nvPicPr>
            <p:cNvPr id="26628" name="Picture 5" descr="suspicious cases from DecTree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33400" y="1447800"/>
              <a:ext cx="6934200" cy="4975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2057400" y="4876800"/>
              <a:ext cx="3276600" cy="1447800"/>
              <a:chOff x="3291" y="7104"/>
              <a:chExt cx="4221" cy="1862"/>
            </a:xfrm>
          </p:grpSpPr>
          <p:sp>
            <p:nvSpPr>
              <p:cNvPr id="26632" name="Oval 8"/>
              <p:cNvSpPr>
                <a:spLocks noChangeArrowheads="1"/>
              </p:cNvSpPr>
              <p:nvPr/>
            </p:nvSpPr>
            <p:spPr bwMode="auto">
              <a:xfrm>
                <a:off x="4501" y="7104"/>
                <a:ext cx="3011" cy="1862"/>
              </a:xfrm>
              <a:prstGeom prst="ellipse">
                <a:avLst/>
              </a:prstGeom>
              <a:solidFill>
                <a:srgbClr val="FFFF00">
                  <a:alpha val="14902"/>
                </a:srgbClr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26633" name="Line 7"/>
              <p:cNvSpPr>
                <a:spLocks noChangeShapeType="1"/>
              </p:cNvSpPr>
              <p:nvPr/>
            </p:nvSpPr>
            <p:spPr bwMode="auto">
              <a:xfrm flipV="1">
                <a:off x="3291" y="8378"/>
                <a:ext cx="1320" cy="540"/>
              </a:xfrm>
              <a:prstGeom prst="line">
                <a:avLst/>
              </a:prstGeom>
              <a:noFill/>
              <a:ln w="5080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cs-CZ"/>
              </a:p>
            </p:txBody>
          </p:sp>
        </p:grpSp>
      </p:grpSp>
      <p:sp>
        <p:nvSpPr>
          <p:cNvPr id="26630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cs-CZ"/>
          </a:p>
        </p:txBody>
      </p:sp>
      <p:sp>
        <p:nvSpPr>
          <p:cNvPr id="26631" name="Rectangle 10"/>
          <p:cNvSpPr>
            <a:spLocks noChangeArrowheads="1"/>
          </p:cNvSpPr>
          <p:nvPr/>
        </p:nvSpPr>
        <p:spPr bwMode="auto">
          <a:xfrm>
            <a:off x="828675" y="622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Benefits for Customer</a:t>
            </a:r>
            <a:endParaRPr lang="cs-CZ" smtClean="0"/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658813" y="1676400"/>
            <a:ext cx="7515225" cy="4225925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accent1"/>
                </a:solidFill>
              </a:rPr>
              <a:t>Automation</a:t>
            </a:r>
            <a:r>
              <a:rPr lang="en-US" dirty="0" smtClean="0"/>
              <a:t> of claim handling process and therefore saving money</a:t>
            </a:r>
          </a:p>
          <a:p>
            <a:pPr eaLnBrk="1" hangingPunct="1"/>
            <a:r>
              <a:rPr lang="en-US" dirty="0" smtClean="0">
                <a:solidFill>
                  <a:schemeClr val="accent1"/>
                </a:solidFill>
              </a:rPr>
              <a:t>Speeding-up</a:t>
            </a:r>
            <a:r>
              <a:rPr lang="en-US" dirty="0" smtClean="0"/>
              <a:t> the process</a:t>
            </a:r>
          </a:p>
          <a:p>
            <a:pPr eaLnBrk="1" hangingPunct="1"/>
            <a:r>
              <a:rPr lang="en-US" dirty="0" smtClean="0">
                <a:solidFill>
                  <a:schemeClr val="accent1"/>
                </a:solidFill>
              </a:rPr>
              <a:t>Reducing complexity </a:t>
            </a:r>
            <a:r>
              <a:rPr lang="en-US" dirty="0" smtClean="0"/>
              <a:t>without impacting the result</a:t>
            </a:r>
          </a:p>
          <a:p>
            <a:pPr eaLnBrk="1" hangingPunct="1"/>
            <a:r>
              <a:rPr lang="en-US" dirty="0" smtClean="0"/>
              <a:t>Better </a:t>
            </a:r>
            <a:r>
              <a:rPr lang="en-US" dirty="0" smtClean="0">
                <a:solidFill>
                  <a:schemeClr val="accent1"/>
                </a:solidFill>
              </a:rPr>
              <a:t>understanding</a:t>
            </a:r>
            <a:r>
              <a:rPr lang="en-US" dirty="0" smtClean="0"/>
              <a:t> of what are the real key factors of the decision process</a:t>
            </a:r>
          </a:p>
          <a:p>
            <a:pPr eaLnBrk="1" hangingPunct="1"/>
            <a:r>
              <a:rPr lang="en-US" dirty="0" smtClean="0"/>
              <a:t>Identifying suspicious exceptions in the decision process (</a:t>
            </a:r>
            <a:r>
              <a:rPr lang="en-US" dirty="0" smtClean="0">
                <a:solidFill>
                  <a:schemeClr val="accent1"/>
                </a:solidFill>
              </a:rPr>
              <a:t>fraud detection</a:t>
            </a:r>
            <a:r>
              <a:rPr lang="en-US" dirty="0" smtClean="0"/>
              <a:t>)</a:t>
            </a:r>
          </a:p>
          <a:p>
            <a:pPr eaLnBrk="1" hangingPunct="1"/>
            <a:r>
              <a:rPr lang="en-US" dirty="0" smtClean="0"/>
              <a:t>Optimizing the process to be </a:t>
            </a:r>
            <a:r>
              <a:rPr lang="en-US" dirty="0" smtClean="0">
                <a:solidFill>
                  <a:schemeClr val="accent1"/>
                </a:solidFill>
              </a:rPr>
              <a:t>more accurate </a:t>
            </a:r>
            <a:r>
              <a:rPr lang="en-US" dirty="0" smtClean="0"/>
              <a:t>in terms of whether a claim should be accepted or rejected</a:t>
            </a:r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fld id="{E004F6FF-BDEE-4AF6-8176-53729CFD2A30}" type="slidenum">
              <a:rPr lang="en-GB" smtClean="0"/>
              <a:pPr/>
              <a:t>17</a:t>
            </a:fld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Churn prediction</a:t>
            </a:r>
            <a:endParaRPr lang="cs-CZ" dirty="0" smtClean="0"/>
          </a:p>
        </p:txBody>
      </p:sp>
      <p:sp>
        <p:nvSpPr>
          <p:cNvPr id="3686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000" dirty="0" smtClean="0"/>
          </a:p>
          <a:p>
            <a:r>
              <a:rPr lang="cs-CZ" sz="2000" dirty="0" smtClean="0"/>
              <a:t>B</a:t>
            </a:r>
            <a:r>
              <a:rPr lang="en-US" sz="2000" dirty="0" err="1" smtClean="0"/>
              <a:t>usiness</a:t>
            </a:r>
            <a:r>
              <a:rPr lang="en-US" sz="2000" dirty="0" smtClean="0"/>
              <a:t> goal</a:t>
            </a:r>
            <a:r>
              <a:rPr lang="cs-CZ" sz="2000" dirty="0" smtClean="0"/>
              <a:t>: </a:t>
            </a:r>
            <a:r>
              <a:rPr lang="en-US" sz="2000" dirty="0" smtClean="0"/>
              <a:t>Create a model, which every month identifies customers, who want to leave to competition in two months. The model will use historical data about customers behavior.</a:t>
            </a:r>
          </a:p>
          <a:p>
            <a:endParaRPr lang="en-US" sz="2000" dirty="0" smtClean="0"/>
          </a:p>
          <a:p>
            <a:r>
              <a:rPr lang="en-US" sz="2000" dirty="0" smtClean="0"/>
              <a:t>Data understanding: 1</a:t>
            </a:r>
            <a:r>
              <a:rPr lang="cs-CZ" sz="2000" dirty="0" smtClean="0"/>
              <a:t>% </a:t>
            </a:r>
            <a:r>
              <a:rPr lang="en-US" sz="2000" dirty="0" smtClean="0"/>
              <a:t>of customers leave every month. Churn appears as a canceled utility contract.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cs-CZ" sz="2000" dirty="0" smtClean="0"/>
          </a:p>
        </p:txBody>
      </p:sp>
      <p:sp>
        <p:nvSpPr>
          <p:cNvPr id="36867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E2F3E92-8D65-4D62-B4E4-98247493DEC4}" type="slidenum">
              <a:rPr lang="en-GB" smtClean="0"/>
              <a:pPr/>
              <a:t>18</a:t>
            </a:fld>
            <a:endParaRPr lang="en-GB" smtClean="0"/>
          </a:p>
        </p:txBody>
      </p:sp>
      <p:graphicFrame>
        <p:nvGraphicFramePr>
          <p:cNvPr id="8" name="Content Placeholder 6"/>
          <p:cNvGraphicFramePr>
            <a:graphicFrameLocks/>
          </p:cNvGraphicFramePr>
          <p:nvPr/>
        </p:nvGraphicFramePr>
        <p:xfrm>
          <a:off x="373045" y="4009291"/>
          <a:ext cx="8143875" cy="12831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Tieto</a:t>
            </a:r>
            <a:r>
              <a:rPr lang="en-US" dirty="0" smtClean="0"/>
              <a:t> </a:t>
            </a:r>
            <a:r>
              <a:rPr lang="en-US" dirty="0" err="1" smtClean="0"/>
              <a:t>PreDue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1" y="1493838"/>
            <a:ext cx="5381227" cy="4887490"/>
          </a:xfrm>
        </p:spPr>
        <p:txBody>
          <a:bodyPr/>
          <a:lstStyle/>
          <a:p>
            <a:r>
              <a:rPr lang="en-US" dirty="0" smtClean="0"/>
              <a:t>Save </a:t>
            </a:r>
            <a:r>
              <a:rPr lang="cs-CZ" b="1" dirty="0" smtClean="0"/>
              <a:t>€ </a:t>
            </a:r>
            <a:r>
              <a:rPr lang="en-US" b="1" dirty="0" smtClean="0"/>
              <a:t>1 000 000 ++ / year </a:t>
            </a:r>
            <a:r>
              <a:rPr lang="en-US" dirty="0" smtClean="0"/>
              <a:t>by</a:t>
            </a:r>
          </a:p>
          <a:p>
            <a:pPr lvl="1"/>
            <a:r>
              <a:rPr lang="en-US" dirty="0" smtClean="0"/>
              <a:t>Finding customers, who default on invoice payment BEFORE it happens</a:t>
            </a:r>
          </a:p>
          <a:p>
            <a:pPr lvl="1"/>
            <a:r>
              <a:rPr lang="en-US" dirty="0" smtClean="0"/>
              <a:t>Taking preemptive actions on 10% of your clients</a:t>
            </a:r>
          </a:p>
          <a:p>
            <a:pPr lvl="1"/>
            <a:r>
              <a:rPr lang="en-US" dirty="0" smtClean="0"/>
              <a:t>Prioritizing collections</a:t>
            </a:r>
          </a:p>
          <a:p>
            <a:endParaRPr lang="en-US" dirty="0" smtClean="0"/>
          </a:p>
          <a:p>
            <a:pPr>
              <a:buNone/>
            </a:pPr>
            <a:r>
              <a:rPr lang="en-US" sz="2000" dirty="0" smtClean="0"/>
              <a:t>Bonus:</a:t>
            </a:r>
          </a:p>
          <a:p>
            <a:pPr>
              <a:buNone/>
            </a:pPr>
            <a:r>
              <a:rPr lang="en-US" sz="2000" dirty="0" smtClean="0"/>
              <a:t>Company Reputation &amp; Customer Satisfaction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sz="2000" u="sng" dirty="0" smtClean="0">
                <a:hlinkClick r:id="rId3"/>
              </a:rPr>
              <a:t>How it works &gt;&gt;</a:t>
            </a:r>
            <a:r>
              <a:rPr lang="en-US" sz="2000" u="sng" dirty="0" smtClean="0"/>
              <a:t> </a:t>
            </a:r>
          </a:p>
          <a:p>
            <a:r>
              <a:rPr lang="en-US" sz="1400" u="sng" dirty="0" smtClean="0">
                <a:hlinkClick r:id="rId3"/>
              </a:rPr>
              <a:t>http://www.research.ibm.com/dar/papers/pdf/equitant-kdd08.pdf</a:t>
            </a:r>
            <a:endParaRPr lang="en-US" sz="1400" u="sng" dirty="0" smtClean="0"/>
          </a:p>
          <a:p>
            <a:endParaRPr lang="en-US" sz="2000" u="sng" dirty="0" smtClean="0"/>
          </a:p>
          <a:p>
            <a:endParaRPr lang="en-US" sz="2000" dirty="0" smtClean="0"/>
          </a:p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010D5D-7680-46FF-BA66-B0E91EAC2DA8}" type="slidenum">
              <a:rPr lang="en-GB" smtClean="0"/>
              <a:pPr>
                <a:defRPr/>
              </a:pPr>
              <a:t>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4294967295"/>
          </p:nvPr>
        </p:nvSpPr>
        <p:spPr>
          <a:xfrm>
            <a:off x="6248400" y="6534150"/>
            <a:ext cx="1435100" cy="1524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2009-11-09</a:t>
            </a:r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24550" y="0"/>
            <a:ext cx="3219450" cy="482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Sales</a:t>
            </a:r>
            <a:r>
              <a:rPr lang="en-US" dirty="0" smtClean="0"/>
              <a:t>people</a:t>
            </a:r>
            <a:r>
              <a:rPr lang="cs-CZ" dirty="0" smtClean="0"/>
              <a:t> </a:t>
            </a:r>
            <a:r>
              <a:rPr lang="en-US" dirty="0" smtClean="0"/>
              <a:t>with an </a:t>
            </a:r>
            <a:r>
              <a:rPr lang="en-US" dirty="0" err="1" smtClean="0"/>
              <a:t>iPad</a:t>
            </a:r>
            <a:r>
              <a:rPr lang="en-US" dirty="0" smtClean="0"/>
              <a:t>...</a:t>
            </a:r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2903A-6526-4E0B-828D-C31687035264}" type="slidenum">
              <a:rPr lang="en-GB" smtClean="0"/>
              <a:pPr/>
              <a:t>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 </a:t>
            </a:r>
            <a:endParaRPr lang="en-GB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244" y="1699419"/>
            <a:ext cx="7839075" cy="366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Arrow Connector 8"/>
          <p:cNvCxnSpPr>
            <a:endCxn id="10" idx="6"/>
          </p:cNvCxnSpPr>
          <p:nvPr/>
        </p:nvCxnSpPr>
        <p:spPr bwMode="auto">
          <a:xfrm rot="10800000" flipV="1">
            <a:off x="3923928" y="4581128"/>
            <a:ext cx="504056" cy="216024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 bwMode="auto">
          <a:xfrm>
            <a:off x="1259632" y="4005064"/>
            <a:ext cx="2664296" cy="1584176"/>
          </a:xfrm>
          <a:prstGeom prst="ellipse">
            <a:avLst/>
          </a:prstGeom>
          <a:solidFill>
            <a:schemeClr val="lt1">
              <a:alpha val="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83968" y="4221088"/>
            <a:ext cx="39604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smtClean="0">
                <a:solidFill>
                  <a:srgbClr val="00B0F0"/>
                </a:solidFill>
              </a:rPr>
              <a:t>...can </a:t>
            </a:r>
            <a:r>
              <a:rPr lang="cs-CZ" dirty="0" err="1" smtClean="0">
                <a:solidFill>
                  <a:srgbClr val="00B0F0"/>
                </a:solidFill>
              </a:rPr>
              <a:t>make</a:t>
            </a:r>
            <a:r>
              <a:rPr lang="cs-CZ" dirty="0" smtClean="0">
                <a:solidFill>
                  <a:srgbClr val="00B0F0"/>
                </a:solidFill>
              </a:rPr>
              <a:t> </a:t>
            </a:r>
            <a:r>
              <a:rPr lang="cs-CZ" b="1" dirty="0" err="1" smtClean="0">
                <a:solidFill>
                  <a:srgbClr val="00B0F0"/>
                </a:solidFill>
              </a:rPr>
              <a:t>targetted</a:t>
            </a:r>
            <a:r>
              <a:rPr lang="cs-CZ" b="1" dirty="0" smtClean="0">
                <a:solidFill>
                  <a:srgbClr val="00B0F0"/>
                </a:solidFill>
              </a:rPr>
              <a:t> </a:t>
            </a:r>
            <a:r>
              <a:rPr lang="cs-CZ" b="1" dirty="0" err="1" smtClean="0">
                <a:solidFill>
                  <a:srgbClr val="00B0F0"/>
                </a:solidFill>
              </a:rPr>
              <a:t>offers</a:t>
            </a:r>
            <a:r>
              <a:rPr lang="cs-CZ" dirty="0" smtClean="0">
                <a:solidFill>
                  <a:srgbClr val="00B0F0"/>
                </a:solidFill>
              </a:rPr>
              <a:t>.</a:t>
            </a:r>
            <a:endParaRPr lang="en-US" dirty="0" smtClean="0">
              <a:solidFill>
                <a:srgbClr val="00B0F0"/>
              </a:solidFill>
            </a:endParaRPr>
          </a:p>
          <a:p>
            <a:pPr algn="just"/>
            <a:endParaRPr lang="en-US" dirty="0" smtClean="0">
              <a:solidFill>
                <a:srgbClr val="00B0F0"/>
              </a:solidFill>
            </a:endParaRPr>
          </a:p>
          <a:p>
            <a:pPr algn="just"/>
            <a:endParaRPr lang="en-US" dirty="0" smtClean="0">
              <a:solidFill>
                <a:srgbClr val="00B0F0"/>
              </a:solidFill>
            </a:endParaRPr>
          </a:p>
          <a:p>
            <a:pPr algn="just"/>
            <a:endParaRPr lang="en-US" dirty="0" smtClean="0">
              <a:solidFill>
                <a:srgbClr val="00B0F0"/>
              </a:solidFill>
            </a:endParaRPr>
          </a:p>
          <a:p>
            <a:pPr algn="just"/>
            <a:endParaRPr lang="en-US" dirty="0" smtClean="0">
              <a:solidFill>
                <a:srgbClr val="00B0F0"/>
              </a:solidFill>
            </a:endParaRPr>
          </a:p>
          <a:p>
            <a:pPr algn="just"/>
            <a:r>
              <a:rPr lang="en-US" i="1" dirty="0" smtClean="0">
                <a:solidFill>
                  <a:srgbClr val="00B0F0"/>
                </a:solidFill>
              </a:rPr>
              <a:t>A p</a:t>
            </a:r>
            <a:r>
              <a:rPr lang="cs-CZ" i="1" dirty="0" err="1" smtClean="0">
                <a:solidFill>
                  <a:srgbClr val="00B0F0"/>
                </a:solidFill>
              </a:rPr>
              <a:t>redictive</a:t>
            </a:r>
            <a:r>
              <a:rPr lang="cs-CZ" i="1" dirty="0" smtClean="0">
                <a:solidFill>
                  <a:srgbClr val="00B0F0"/>
                </a:solidFill>
              </a:rPr>
              <a:t> model </a:t>
            </a:r>
            <a:r>
              <a:rPr lang="cs-CZ" i="1" dirty="0" err="1" smtClean="0">
                <a:solidFill>
                  <a:srgbClr val="00B0F0"/>
                </a:solidFill>
              </a:rPr>
              <a:t>tells</a:t>
            </a:r>
            <a:r>
              <a:rPr lang="cs-CZ" i="1" dirty="0" smtClean="0">
                <a:solidFill>
                  <a:srgbClr val="00B0F0"/>
                </a:solidFill>
              </a:rPr>
              <a:t> </a:t>
            </a:r>
            <a:r>
              <a:rPr lang="cs-CZ" i="1" dirty="0" err="1" smtClean="0">
                <a:solidFill>
                  <a:srgbClr val="00B0F0"/>
                </a:solidFill>
              </a:rPr>
              <a:t>them</a:t>
            </a:r>
            <a:r>
              <a:rPr lang="cs-CZ" i="1" dirty="0" smtClean="0">
                <a:solidFill>
                  <a:srgbClr val="00B0F0"/>
                </a:solidFill>
              </a:rPr>
              <a:t>, </a:t>
            </a:r>
            <a:r>
              <a:rPr lang="cs-CZ" i="1" dirty="0" err="1" smtClean="0">
                <a:solidFill>
                  <a:srgbClr val="00B0F0"/>
                </a:solidFill>
              </a:rPr>
              <a:t>which</a:t>
            </a:r>
            <a:r>
              <a:rPr lang="cs-CZ" i="1" dirty="0" smtClean="0">
                <a:solidFill>
                  <a:srgbClr val="00B0F0"/>
                </a:solidFill>
              </a:rPr>
              <a:t> </a:t>
            </a:r>
            <a:r>
              <a:rPr lang="cs-CZ" i="1" dirty="0" err="1" smtClean="0">
                <a:solidFill>
                  <a:srgbClr val="00B0F0"/>
                </a:solidFill>
              </a:rPr>
              <a:t>products</a:t>
            </a:r>
            <a:r>
              <a:rPr lang="cs-CZ" i="1" dirty="0" smtClean="0">
                <a:solidFill>
                  <a:srgbClr val="00B0F0"/>
                </a:solidFill>
              </a:rPr>
              <a:t> are </a:t>
            </a:r>
            <a:r>
              <a:rPr lang="en-US" i="1" dirty="0" smtClean="0">
                <a:solidFill>
                  <a:srgbClr val="00B0F0"/>
                </a:solidFill>
              </a:rPr>
              <a:t>most </a:t>
            </a:r>
            <a:r>
              <a:rPr lang="cs-CZ" i="1" dirty="0" err="1" smtClean="0">
                <a:solidFill>
                  <a:srgbClr val="00B0F0"/>
                </a:solidFill>
              </a:rPr>
              <a:t>relevant</a:t>
            </a:r>
            <a:r>
              <a:rPr lang="cs-CZ" i="1" dirty="0" smtClean="0">
                <a:solidFill>
                  <a:srgbClr val="00B0F0"/>
                </a:solidFill>
              </a:rPr>
              <a:t> </a:t>
            </a:r>
            <a:r>
              <a:rPr lang="cs-CZ" i="1" dirty="0" err="1" smtClean="0">
                <a:solidFill>
                  <a:srgbClr val="00B0F0"/>
                </a:solidFill>
              </a:rPr>
              <a:t>for</a:t>
            </a:r>
            <a:r>
              <a:rPr lang="cs-CZ" i="1" dirty="0" smtClean="0">
                <a:solidFill>
                  <a:srgbClr val="00B0F0"/>
                </a:solidFill>
              </a:rPr>
              <a:t> </a:t>
            </a:r>
            <a:r>
              <a:rPr lang="cs-CZ" i="1" dirty="0" err="1" smtClean="0">
                <a:solidFill>
                  <a:srgbClr val="00B0F0"/>
                </a:solidFill>
              </a:rPr>
              <a:t>each</a:t>
            </a:r>
            <a:r>
              <a:rPr lang="cs-CZ" i="1" dirty="0" smtClean="0">
                <a:solidFill>
                  <a:srgbClr val="00B0F0"/>
                </a:solidFill>
              </a:rPr>
              <a:t> </a:t>
            </a:r>
            <a:r>
              <a:rPr lang="cs-CZ" i="1" dirty="0" err="1" smtClean="0">
                <a:solidFill>
                  <a:srgbClr val="00B0F0"/>
                </a:solidFill>
              </a:rPr>
              <a:t>customer</a:t>
            </a:r>
            <a:r>
              <a:rPr lang="cs-CZ" i="1" dirty="0" smtClean="0">
                <a:solidFill>
                  <a:srgbClr val="00B0F0"/>
                </a:solidFill>
              </a:rPr>
              <a:t>.</a:t>
            </a:r>
            <a:endParaRPr lang="cs-CZ" i="1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Excell</a:t>
            </a:r>
            <a:r>
              <a:rPr lang="en-US" dirty="0" smtClean="0"/>
              <a:t> with Excel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Instant Customer Insight</a:t>
            </a:r>
          </a:p>
          <a:p>
            <a:r>
              <a:rPr lang="en-US" dirty="0" smtClean="0"/>
              <a:t>Behavioral Segmentation</a:t>
            </a:r>
          </a:p>
          <a:p>
            <a:r>
              <a:rPr lang="en-US" dirty="0" smtClean="0"/>
              <a:t>What makes your clients behave like they do?</a:t>
            </a:r>
          </a:p>
          <a:p>
            <a:endParaRPr lang="en-US" dirty="0" smtClean="0"/>
          </a:p>
          <a:p>
            <a:r>
              <a:rPr lang="en-US" b="1" dirty="0" smtClean="0"/>
              <a:t>Instant automated Revenue/Cost estimation</a:t>
            </a:r>
          </a:p>
          <a:p>
            <a:r>
              <a:rPr lang="en-US" dirty="0" smtClean="0"/>
              <a:t>-&gt; Simple and reasonable predictive modeling</a:t>
            </a:r>
          </a:p>
          <a:p>
            <a:endParaRPr lang="en-US" dirty="0" smtClean="0"/>
          </a:p>
          <a:p>
            <a:r>
              <a:rPr lang="en-US" dirty="0" smtClean="0"/>
              <a:t>All-In-One Excel file</a:t>
            </a:r>
          </a:p>
          <a:p>
            <a:endParaRPr lang="en-US" dirty="0" smtClean="0"/>
          </a:p>
          <a:p>
            <a:r>
              <a:rPr lang="en-US" dirty="0" smtClean="0"/>
              <a:t>Like that one &gt;&gt;&gt;&gt;&gt;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010D5D-7680-46FF-BA66-B0E91EAC2DA8}" type="slidenum">
              <a:rPr lang="en-GB" smtClean="0"/>
              <a:pPr>
                <a:defRPr/>
              </a:pPr>
              <a:t>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4294967295"/>
          </p:nvPr>
        </p:nvSpPr>
        <p:spPr>
          <a:xfrm>
            <a:off x="6248400" y="6534150"/>
            <a:ext cx="1435100" cy="1524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2009-11-09</a:t>
            </a:r>
            <a:endParaRPr lang="en-GB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4932040" y="4608130"/>
          <a:ext cx="2695492" cy="2105853"/>
        </p:xfrm>
        <a:graphic>
          <a:graphicData uri="http://schemas.openxmlformats.org/presentationml/2006/ole">
            <p:oleObj spid="_x0000_s1026" name="Worksheet" showAsIcon="1" r:id="rId3" imgW="914400" imgH="714240" progId="Excel.Sheet.12">
              <p:embed/>
            </p:oleObj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Evaporation – Advanced Control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1447800" y="3429000"/>
            <a:ext cx="1600200" cy="83820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Optimal Fresh Steam Load</a:t>
            </a:r>
            <a:endParaRPr lang="en-US" sz="1050" dirty="0" smtClean="0"/>
          </a:p>
          <a:p>
            <a:pPr algn="ctr"/>
            <a:endParaRPr lang="en-US" sz="1050" dirty="0" smtClean="0"/>
          </a:p>
          <a:p>
            <a:pPr algn="ctr"/>
            <a:r>
              <a:rPr lang="en-US" sz="1050" b="1" dirty="0" smtClean="0"/>
              <a:t>Proposed by Model</a:t>
            </a:r>
            <a:endParaRPr lang="cs-CZ" sz="1200" b="1" dirty="0"/>
          </a:p>
        </p:txBody>
      </p:sp>
      <p:sp>
        <p:nvSpPr>
          <p:cNvPr id="5" name="Obdélník 4"/>
          <p:cNvSpPr/>
          <p:nvPr/>
        </p:nvSpPr>
        <p:spPr>
          <a:xfrm>
            <a:off x="381000" y="1981200"/>
            <a:ext cx="1600200" cy="83820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Optimal Input Liquor Load</a:t>
            </a:r>
          </a:p>
          <a:p>
            <a:pPr algn="ctr"/>
            <a:endParaRPr lang="en-US" sz="1050" dirty="0" smtClean="0"/>
          </a:p>
          <a:p>
            <a:pPr algn="ctr"/>
            <a:r>
              <a:rPr lang="en-US" sz="1050" b="1" dirty="0" smtClean="0"/>
              <a:t>Proposed by Model</a:t>
            </a:r>
            <a:endParaRPr lang="cs-CZ" sz="1200" b="1" dirty="0"/>
          </a:p>
        </p:txBody>
      </p:sp>
      <p:sp>
        <p:nvSpPr>
          <p:cNvPr id="6" name="Obdélník 5"/>
          <p:cNvSpPr/>
          <p:nvPr/>
        </p:nvSpPr>
        <p:spPr>
          <a:xfrm>
            <a:off x="4572000" y="3276600"/>
            <a:ext cx="1981200" cy="1219200"/>
          </a:xfrm>
          <a:prstGeom prst="rect">
            <a:avLst/>
          </a:prstGeom>
          <a:solidFill>
            <a:schemeClr val="accent5"/>
          </a:solidFill>
          <a:ln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EVAP</a:t>
            </a:r>
            <a:endParaRPr lang="cs-CZ" sz="1400" b="1" dirty="0"/>
          </a:p>
        </p:txBody>
      </p:sp>
      <p:sp>
        <p:nvSpPr>
          <p:cNvPr id="7" name="Pravidelný pětiúhelník 6"/>
          <p:cNvSpPr/>
          <p:nvPr/>
        </p:nvSpPr>
        <p:spPr>
          <a:xfrm>
            <a:off x="381000" y="4572000"/>
            <a:ext cx="1371600" cy="1184564"/>
          </a:xfrm>
          <a:prstGeom prst="pentagon">
            <a:avLst/>
          </a:prstGeom>
          <a:solidFill>
            <a:schemeClr val="accent3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EVAP</a:t>
            </a:r>
            <a:r>
              <a:rPr lang="en-US" sz="1200" dirty="0" smtClean="0"/>
              <a:t> plant Model</a:t>
            </a:r>
          </a:p>
          <a:p>
            <a:pPr algn="ctr"/>
            <a:endParaRPr lang="cs-CZ" sz="1200" dirty="0"/>
          </a:p>
        </p:txBody>
      </p:sp>
      <p:sp>
        <p:nvSpPr>
          <p:cNvPr id="8" name="Krychle 7"/>
          <p:cNvSpPr/>
          <p:nvPr/>
        </p:nvSpPr>
        <p:spPr>
          <a:xfrm>
            <a:off x="2362200" y="5257800"/>
            <a:ext cx="1371600" cy="1371600"/>
          </a:xfrm>
          <a:prstGeom prst="cube">
            <a:avLst/>
          </a:prstGeom>
          <a:solidFill>
            <a:schemeClr val="accent3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Analytical </a:t>
            </a:r>
            <a:r>
              <a:rPr lang="en-US" sz="1200" dirty="0" err="1" smtClean="0"/>
              <a:t>Datamart</a:t>
            </a:r>
            <a:endParaRPr lang="cs-CZ" sz="1200" dirty="0"/>
          </a:p>
        </p:txBody>
      </p:sp>
      <p:sp>
        <p:nvSpPr>
          <p:cNvPr id="9" name="Plechovka 8"/>
          <p:cNvSpPr/>
          <p:nvPr/>
        </p:nvSpPr>
        <p:spPr>
          <a:xfrm>
            <a:off x="4953000" y="5486400"/>
            <a:ext cx="1295400" cy="990600"/>
          </a:xfrm>
          <a:prstGeom prst="can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OSI Soft PI</a:t>
            </a:r>
            <a:endParaRPr lang="cs-CZ" sz="1600" dirty="0"/>
          </a:p>
        </p:txBody>
      </p:sp>
      <p:sp>
        <p:nvSpPr>
          <p:cNvPr id="10" name="Obdélník 9"/>
          <p:cNvSpPr/>
          <p:nvPr/>
        </p:nvSpPr>
        <p:spPr>
          <a:xfrm>
            <a:off x="5791200" y="1752600"/>
            <a:ext cx="1600200" cy="838200"/>
          </a:xfrm>
          <a:prstGeom prst="rect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/>
              <a:t>Optimal LIMITED District Heat</a:t>
            </a:r>
          </a:p>
        </p:txBody>
      </p:sp>
      <p:sp>
        <p:nvSpPr>
          <p:cNvPr id="11" name="Obdélník 10"/>
          <p:cNvSpPr/>
          <p:nvPr/>
        </p:nvSpPr>
        <p:spPr>
          <a:xfrm>
            <a:off x="7162800" y="2971800"/>
            <a:ext cx="1600200" cy="838200"/>
          </a:xfrm>
          <a:prstGeom prst="rect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/>
              <a:t>Maximized  EVAP Load</a:t>
            </a:r>
          </a:p>
        </p:txBody>
      </p:sp>
      <p:sp>
        <p:nvSpPr>
          <p:cNvPr id="14" name="Kosočtverec 13"/>
          <p:cNvSpPr/>
          <p:nvPr/>
        </p:nvSpPr>
        <p:spPr>
          <a:xfrm>
            <a:off x="2895600" y="2057400"/>
            <a:ext cx="1371600" cy="1219200"/>
          </a:xfrm>
          <a:prstGeom prst="diamond">
            <a:avLst/>
          </a:prstGeom>
          <a:solidFill>
            <a:schemeClr val="accent5"/>
          </a:solidFill>
          <a:ln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/>
              <a:t>Control</a:t>
            </a:r>
            <a:endParaRPr lang="cs-CZ" sz="1100" b="1" dirty="0"/>
          </a:p>
        </p:txBody>
      </p:sp>
      <p:cxnSp>
        <p:nvCxnSpPr>
          <p:cNvPr id="16" name="Přímá spojovací šipka 15"/>
          <p:cNvCxnSpPr>
            <a:stCxn id="6" idx="2"/>
            <a:endCxn id="9" idx="1"/>
          </p:cNvCxnSpPr>
          <p:nvPr/>
        </p:nvCxnSpPr>
        <p:spPr>
          <a:xfrm>
            <a:off x="5562600" y="4495800"/>
            <a:ext cx="38100" cy="990600"/>
          </a:xfrm>
          <a:prstGeom prst="straightConnector1">
            <a:avLst/>
          </a:prstGeom>
          <a:ln w="25400"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Přímá spojovací šipka 19"/>
          <p:cNvCxnSpPr>
            <a:stCxn id="9" idx="2"/>
            <a:endCxn id="8" idx="5"/>
          </p:cNvCxnSpPr>
          <p:nvPr/>
        </p:nvCxnSpPr>
        <p:spPr>
          <a:xfrm flipH="1" flipV="1">
            <a:off x="3733800" y="5772150"/>
            <a:ext cx="1219200" cy="209550"/>
          </a:xfrm>
          <a:prstGeom prst="straightConnector1">
            <a:avLst/>
          </a:prstGeom>
          <a:ln w="25400"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Přímá spojovací šipka 22"/>
          <p:cNvCxnSpPr>
            <a:stCxn id="8" idx="2"/>
            <a:endCxn id="7" idx="4"/>
          </p:cNvCxnSpPr>
          <p:nvPr/>
        </p:nvCxnSpPr>
        <p:spPr>
          <a:xfrm flipH="1" flipV="1">
            <a:off x="1490648" y="5756560"/>
            <a:ext cx="871552" cy="358490"/>
          </a:xfrm>
          <a:prstGeom prst="straightConnector1">
            <a:avLst/>
          </a:prstGeom>
          <a:ln w="25400"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Přímá spojovací šipka 27"/>
          <p:cNvCxnSpPr>
            <a:stCxn id="7" idx="0"/>
            <a:endCxn id="5" idx="2"/>
          </p:cNvCxnSpPr>
          <p:nvPr/>
        </p:nvCxnSpPr>
        <p:spPr>
          <a:xfrm flipV="1">
            <a:off x="1066800" y="2819400"/>
            <a:ext cx="114300" cy="1752600"/>
          </a:xfrm>
          <a:prstGeom prst="straightConnector1">
            <a:avLst/>
          </a:prstGeom>
          <a:ln w="25400"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Přímá spojovací šipka 30"/>
          <p:cNvCxnSpPr>
            <a:stCxn id="7" idx="5"/>
            <a:endCxn id="4" idx="2"/>
          </p:cNvCxnSpPr>
          <p:nvPr/>
        </p:nvCxnSpPr>
        <p:spPr>
          <a:xfrm flipV="1">
            <a:off x="1752599" y="4267200"/>
            <a:ext cx="495301" cy="757262"/>
          </a:xfrm>
          <a:prstGeom prst="straightConnector1">
            <a:avLst/>
          </a:prstGeom>
          <a:ln w="25400"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Přímá spojovací šipka 39"/>
          <p:cNvCxnSpPr>
            <a:stCxn id="4" idx="0"/>
            <a:endCxn id="14" idx="1"/>
          </p:cNvCxnSpPr>
          <p:nvPr/>
        </p:nvCxnSpPr>
        <p:spPr>
          <a:xfrm rot="5400000" flipH="1" flipV="1">
            <a:off x="2190750" y="2724150"/>
            <a:ext cx="762000" cy="647700"/>
          </a:xfrm>
          <a:prstGeom prst="straightConnector1">
            <a:avLst/>
          </a:prstGeom>
          <a:ln w="25400">
            <a:solidFill>
              <a:schemeClr val="accent3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Přímá spojovací šipka 42"/>
          <p:cNvCxnSpPr>
            <a:stCxn id="5" idx="3"/>
            <a:endCxn id="14" idx="1"/>
          </p:cNvCxnSpPr>
          <p:nvPr/>
        </p:nvCxnSpPr>
        <p:spPr>
          <a:xfrm>
            <a:off x="1981200" y="2400300"/>
            <a:ext cx="914400" cy="266700"/>
          </a:xfrm>
          <a:prstGeom prst="straightConnector1">
            <a:avLst/>
          </a:prstGeom>
          <a:ln w="25400">
            <a:solidFill>
              <a:schemeClr val="accent3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Přímá spojovací šipka 46"/>
          <p:cNvCxnSpPr>
            <a:endCxn id="6" idx="1"/>
          </p:cNvCxnSpPr>
          <p:nvPr/>
        </p:nvCxnSpPr>
        <p:spPr>
          <a:xfrm rot="16200000" flipH="1">
            <a:off x="3771900" y="3086100"/>
            <a:ext cx="914400" cy="685800"/>
          </a:xfrm>
          <a:prstGeom prst="straightConnector1">
            <a:avLst/>
          </a:prstGeom>
          <a:ln w="25400">
            <a:solidFill>
              <a:schemeClr val="accent3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Přímá spojovací šipka 53"/>
          <p:cNvCxnSpPr>
            <a:stCxn id="6" idx="0"/>
            <a:endCxn id="10" idx="2"/>
          </p:cNvCxnSpPr>
          <p:nvPr/>
        </p:nvCxnSpPr>
        <p:spPr>
          <a:xfrm flipV="1">
            <a:off x="5562600" y="2590800"/>
            <a:ext cx="1028700" cy="685800"/>
          </a:xfrm>
          <a:prstGeom prst="straightConnector1">
            <a:avLst/>
          </a:prstGeom>
          <a:ln w="44450" cmpd="dbl"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Přímá spojovací šipka 57"/>
          <p:cNvCxnSpPr>
            <a:stCxn id="6" idx="3"/>
            <a:endCxn id="11" idx="1"/>
          </p:cNvCxnSpPr>
          <p:nvPr/>
        </p:nvCxnSpPr>
        <p:spPr>
          <a:xfrm flipV="1">
            <a:off x="6553200" y="3390900"/>
            <a:ext cx="609600" cy="495300"/>
          </a:xfrm>
          <a:prstGeom prst="straightConnector1">
            <a:avLst/>
          </a:prstGeom>
          <a:ln w="44450" cmpd="dbl"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Embedded approach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Market direction prediction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Trading system </a:t>
            </a:r>
            <a:r>
              <a:rPr lang="en-US" dirty="0" err="1" smtClean="0"/>
              <a:t>NeuroGather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2903A-6526-4E0B-828D-C31687035264}" type="slidenum">
              <a:rPr lang="en-GB" smtClean="0"/>
              <a:pPr/>
              <a:t>23</a:t>
            </a:fld>
            <a:endParaRPr lang="en-GB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64514" name="Object 2"/>
          <p:cNvGraphicFramePr>
            <a:graphicFrameLocks noChangeAspect="1"/>
          </p:cNvGraphicFramePr>
          <p:nvPr/>
        </p:nvGraphicFramePr>
        <p:xfrm>
          <a:off x="6246813" y="2475778"/>
          <a:ext cx="1954351" cy="2765693"/>
        </p:xfrm>
        <a:graphic>
          <a:graphicData uri="http://schemas.openxmlformats.org/presentationml/2006/ole">
            <p:oleObj spid="_x0000_s64514" name="Acrobat Document" r:id="rId3" imgW="5667139" imgH="8019997" progId="AcroExch.Document.7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Cloud / </a:t>
            </a:r>
            <a:r>
              <a:rPr lang="en-US" dirty="0" err="1" smtClean="0"/>
              <a:t>SaaS</a:t>
            </a:r>
            <a:r>
              <a:rPr lang="en-US" dirty="0" smtClean="0"/>
              <a:t>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mtClean="0"/>
              <a:t>Customers behavioral segmentation (RFM Analysis)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Revenue forecasting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2903A-6526-4E0B-828D-C31687035264}" type="slidenum">
              <a:rPr lang="en-GB" smtClean="0"/>
              <a:pPr/>
              <a:t>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91793" y="3258384"/>
            <a:ext cx="3705225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2468" name="Picture 4" descr="http://cloudtimes.org/wp-content/uploads/2011/03/Dreamforc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000" y="3347355"/>
            <a:ext cx="3434093" cy="2692329"/>
          </a:xfrm>
          <a:prstGeom prst="rect">
            <a:avLst/>
          </a:prstGeom>
          <a:noFill/>
        </p:spPr>
      </p:pic>
      <p:sp>
        <p:nvSpPr>
          <p:cNvPr id="12" name="Šipka doprava 11"/>
          <p:cNvSpPr/>
          <p:nvPr/>
        </p:nvSpPr>
        <p:spPr bwMode="auto">
          <a:xfrm>
            <a:off x="4004693" y="4302578"/>
            <a:ext cx="861221" cy="440872"/>
          </a:xfrm>
          <a:prstGeom prst="rightArrow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&amp; Pitfalls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Noisy data</a:t>
            </a:r>
          </a:p>
          <a:p>
            <a:r>
              <a:rPr lang="en-US" sz="2800" dirty="0" smtClean="0"/>
              <a:t>Look-ahead bias</a:t>
            </a:r>
          </a:p>
          <a:p>
            <a:r>
              <a:rPr lang="en-US" sz="2800" dirty="0" smtClean="0"/>
              <a:t>Data-snooping bias</a:t>
            </a:r>
          </a:p>
          <a:p>
            <a:r>
              <a:rPr lang="en-US" sz="2800" dirty="0" smtClean="0"/>
              <a:t>Survivorship bias</a:t>
            </a:r>
          </a:p>
          <a:p>
            <a:r>
              <a:rPr lang="en-US" sz="2800" dirty="0" smtClean="0"/>
              <a:t>Sample size</a:t>
            </a:r>
          </a:p>
          <a:p>
            <a:r>
              <a:rPr lang="en-US" sz="2800" dirty="0" smtClean="0"/>
              <a:t>Discipline to follow the model</a:t>
            </a:r>
          </a:p>
          <a:p>
            <a:r>
              <a:rPr lang="en-US" sz="2800" dirty="0" smtClean="0"/>
              <a:t>Changes in performance over time</a:t>
            </a:r>
          </a:p>
          <a:p>
            <a:r>
              <a:rPr lang="en-US" sz="2800" dirty="0" smtClean="0"/>
              <a:t>Explaining data mining to others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2903A-6526-4E0B-828D-C31687035264}" type="slidenum">
              <a:rPr lang="en-GB" smtClean="0"/>
              <a:pPr/>
              <a:t>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Mitigating Data-snooping bias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Sample size at least 252 x number of free parameters</a:t>
            </a:r>
          </a:p>
          <a:p>
            <a:endParaRPr lang="en-US" dirty="0" smtClean="0"/>
          </a:p>
          <a:p>
            <a:r>
              <a:rPr lang="en-US" dirty="0" smtClean="0"/>
              <a:t>Out-of-sample testing</a:t>
            </a:r>
          </a:p>
          <a:p>
            <a:endParaRPr lang="en-US" dirty="0" smtClean="0"/>
          </a:p>
          <a:p>
            <a:r>
              <a:rPr lang="en-US" dirty="0" smtClean="0"/>
              <a:t>Sensitivity analysis – change parameters by e.g. 25%</a:t>
            </a:r>
          </a:p>
          <a:p>
            <a:endParaRPr lang="en-US" dirty="0" smtClean="0"/>
          </a:p>
          <a:p>
            <a:r>
              <a:rPr lang="en-US" dirty="0" smtClean="0"/>
              <a:t>Simplifying the model</a:t>
            </a:r>
          </a:p>
          <a:p>
            <a:endParaRPr lang="en-US" dirty="0" smtClean="0"/>
          </a:p>
          <a:p>
            <a:r>
              <a:rPr lang="en-US" dirty="0" smtClean="0"/>
              <a:t>Eliminating some parameters</a:t>
            </a:r>
          </a:p>
          <a:p>
            <a:pPr>
              <a:buNone/>
            </a:pPr>
            <a:endParaRPr lang="cs-CZ" sz="20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2903A-6526-4E0B-828D-C31687035264}" type="slidenum">
              <a:rPr lang="en-GB" smtClean="0"/>
              <a:pPr/>
              <a:t>26</a:t>
            </a:fld>
            <a:endParaRPr lang="en-GB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://www.e1solutions.com/images/Ones&amp;Zero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Thank you</a:t>
            </a:r>
            <a:endParaRPr lang="en-GB" dirty="0"/>
          </a:p>
        </p:txBody>
      </p:sp>
      <p:sp>
        <p:nvSpPr>
          <p:cNvPr id="5" name="CONTACTINFO"/>
          <p:cNvSpPr txBox="1">
            <a:spLocks noChangeArrowheads="1"/>
          </p:cNvSpPr>
          <p:nvPr/>
        </p:nvSpPr>
        <p:spPr bwMode="auto">
          <a:xfrm>
            <a:off x="5229225" y="5216991"/>
            <a:ext cx="3257550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l"/>
            <a:r>
              <a:rPr lang="en-GB" sz="2400" b="1" dirty="0" err="1" smtClean="0">
                <a:solidFill>
                  <a:schemeClr val="bg1"/>
                </a:solidFill>
              </a:rPr>
              <a:t>Miroslav</a:t>
            </a:r>
            <a:r>
              <a:rPr lang="en-GB" sz="2400" b="1" dirty="0" smtClean="0">
                <a:solidFill>
                  <a:schemeClr val="bg1"/>
                </a:solidFill>
              </a:rPr>
              <a:t> </a:t>
            </a:r>
            <a:r>
              <a:rPr lang="cs-CZ" sz="2400" b="1" dirty="0" smtClean="0">
                <a:solidFill>
                  <a:schemeClr val="bg1"/>
                </a:solidFill>
              </a:rPr>
              <a:t>Černý</a:t>
            </a:r>
            <a:endParaRPr lang="en-GB" sz="2400" b="1" dirty="0">
              <a:solidFill>
                <a:schemeClr val="bg1"/>
              </a:solidFill>
            </a:endParaRPr>
          </a:p>
          <a:p>
            <a:pPr algn="l"/>
            <a:endParaRPr lang="en-GB" sz="1400" b="1" dirty="0">
              <a:solidFill>
                <a:schemeClr val="bg1"/>
              </a:solidFill>
            </a:endParaRPr>
          </a:p>
          <a:p>
            <a:pPr algn="l"/>
            <a:r>
              <a:rPr lang="en-US" sz="1400" dirty="0" smtClean="0">
                <a:solidFill>
                  <a:schemeClr val="bg1"/>
                </a:solidFill>
              </a:rPr>
              <a:t>Advanced Analytics </a:t>
            </a:r>
            <a:r>
              <a:rPr lang="cs-CZ" sz="1400" dirty="0" err="1" smtClean="0">
                <a:solidFill>
                  <a:schemeClr val="bg1"/>
                </a:solidFill>
              </a:rPr>
              <a:t>Consultant</a:t>
            </a:r>
            <a:endParaRPr lang="en-GB" sz="1400" dirty="0">
              <a:solidFill>
                <a:schemeClr val="bg1"/>
              </a:solidFill>
            </a:endParaRPr>
          </a:p>
          <a:p>
            <a:pPr algn="l"/>
            <a:r>
              <a:rPr lang="en-US" sz="1400" dirty="0" smtClean="0">
                <a:solidFill>
                  <a:schemeClr val="bg1"/>
                </a:solidFill>
              </a:rPr>
              <a:t>Freelancer</a:t>
            </a:r>
          </a:p>
          <a:p>
            <a:pPr algn="l"/>
            <a:r>
              <a:rPr lang="en-US" sz="1400" dirty="0" smtClean="0">
                <a:solidFill>
                  <a:schemeClr val="bg1"/>
                </a:solidFill>
              </a:rPr>
              <a:t>mirek77@gmail.com</a:t>
            </a:r>
            <a:endParaRPr lang="en-GB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ieto[1]">
  <a:themeElements>
    <a:clrScheme name="Tieto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62859"/>
      </a:accent1>
      <a:accent2>
        <a:srgbClr val="76CEEA"/>
      </a:accent2>
      <a:accent3>
        <a:srgbClr val="0080C6"/>
      </a:accent3>
      <a:accent4>
        <a:srgbClr val="99CC33"/>
      </a:accent4>
      <a:accent5>
        <a:srgbClr val="FF9933"/>
      </a:accent5>
      <a:accent6>
        <a:srgbClr val="E62859"/>
      </a:accent6>
      <a:hlink>
        <a:srgbClr val="0080C6"/>
      </a:hlink>
      <a:folHlink>
        <a:srgbClr val="0080C6"/>
      </a:folHlink>
    </a:clrScheme>
    <a:fontScheme name="Tiet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ieto 1">
        <a:dk1>
          <a:srgbClr val="000000"/>
        </a:dk1>
        <a:lt1>
          <a:srgbClr val="FFFFFF"/>
        </a:lt1>
        <a:dk2>
          <a:srgbClr val="95C540"/>
        </a:dk2>
        <a:lt2>
          <a:srgbClr val="FFFFFF"/>
        </a:lt2>
        <a:accent1>
          <a:srgbClr val="E62859"/>
        </a:accent1>
        <a:accent2>
          <a:srgbClr val="F7A945"/>
        </a:accent2>
        <a:accent3>
          <a:srgbClr val="FFFFFF"/>
        </a:accent3>
        <a:accent4>
          <a:srgbClr val="000000"/>
        </a:accent4>
        <a:accent5>
          <a:srgbClr val="F0ACB5"/>
        </a:accent5>
        <a:accent6>
          <a:srgbClr val="E0993E"/>
        </a:accent6>
        <a:hlink>
          <a:srgbClr val="00A0D6"/>
        </a:hlink>
        <a:folHlink>
          <a:srgbClr val="76CE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ontent page green">
  <a:themeElements>
    <a:clrScheme name="Tieto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62859"/>
      </a:accent1>
      <a:accent2>
        <a:srgbClr val="76CEEA"/>
      </a:accent2>
      <a:accent3>
        <a:srgbClr val="0080C6"/>
      </a:accent3>
      <a:accent4>
        <a:srgbClr val="99CC33"/>
      </a:accent4>
      <a:accent5>
        <a:srgbClr val="FF9933"/>
      </a:accent5>
      <a:accent6>
        <a:srgbClr val="E62859"/>
      </a:accent6>
      <a:hlink>
        <a:srgbClr val="0080C6"/>
      </a:hlink>
      <a:folHlink>
        <a:srgbClr val="0080C6"/>
      </a:folHlink>
    </a:clrScheme>
    <a:fontScheme name="Tiet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ieto 1">
        <a:dk1>
          <a:srgbClr val="000000"/>
        </a:dk1>
        <a:lt1>
          <a:srgbClr val="FFFFFF"/>
        </a:lt1>
        <a:dk2>
          <a:srgbClr val="95C540"/>
        </a:dk2>
        <a:lt2>
          <a:srgbClr val="FFFFFF"/>
        </a:lt2>
        <a:accent1>
          <a:srgbClr val="E62859"/>
        </a:accent1>
        <a:accent2>
          <a:srgbClr val="F7A945"/>
        </a:accent2>
        <a:accent3>
          <a:srgbClr val="FFFFFF"/>
        </a:accent3>
        <a:accent4>
          <a:srgbClr val="000000"/>
        </a:accent4>
        <a:accent5>
          <a:srgbClr val="F0ACB5"/>
        </a:accent5>
        <a:accent6>
          <a:srgbClr val="E0993E"/>
        </a:accent6>
        <a:hlink>
          <a:srgbClr val="00A0D6"/>
        </a:hlink>
        <a:folHlink>
          <a:srgbClr val="76CE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Content page red">
  <a:themeElements>
    <a:clrScheme name="Tieto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62859"/>
      </a:accent1>
      <a:accent2>
        <a:srgbClr val="76CEEA"/>
      </a:accent2>
      <a:accent3>
        <a:srgbClr val="0080C6"/>
      </a:accent3>
      <a:accent4>
        <a:srgbClr val="99CC33"/>
      </a:accent4>
      <a:accent5>
        <a:srgbClr val="FF9933"/>
      </a:accent5>
      <a:accent6>
        <a:srgbClr val="E62859"/>
      </a:accent6>
      <a:hlink>
        <a:srgbClr val="0080C6"/>
      </a:hlink>
      <a:folHlink>
        <a:srgbClr val="0080C6"/>
      </a:folHlink>
    </a:clrScheme>
    <a:fontScheme name="Tiet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ieto 1">
        <a:dk1>
          <a:srgbClr val="000000"/>
        </a:dk1>
        <a:lt1>
          <a:srgbClr val="FFFFFF"/>
        </a:lt1>
        <a:dk2>
          <a:srgbClr val="95C540"/>
        </a:dk2>
        <a:lt2>
          <a:srgbClr val="FFFFFF"/>
        </a:lt2>
        <a:accent1>
          <a:srgbClr val="E62859"/>
        </a:accent1>
        <a:accent2>
          <a:srgbClr val="F7A945"/>
        </a:accent2>
        <a:accent3>
          <a:srgbClr val="FFFFFF"/>
        </a:accent3>
        <a:accent4>
          <a:srgbClr val="000000"/>
        </a:accent4>
        <a:accent5>
          <a:srgbClr val="F0ACB5"/>
        </a:accent5>
        <a:accent6>
          <a:srgbClr val="E0993E"/>
        </a:accent6>
        <a:hlink>
          <a:srgbClr val="00A0D6"/>
        </a:hlink>
        <a:folHlink>
          <a:srgbClr val="76CE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Content page orange">
  <a:themeElements>
    <a:clrScheme name="Tieto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62859"/>
      </a:accent1>
      <a:accent2>
        <a:srgbClr val="76CEEA"/>
      </a:accent2>
      <a:accent3>
        <a:srgbClr val="0080C6"/>
      </a:accent3>
      <a:accent4>
        <a:srgbClr val="99CC33"/>
      </a:accent4>
      <a:accent5>
        <a:srgbClr val="FF9933"/>
      </a:accent5>
      <a:accent6>
        <a:srgbClr val="E62859"/>
      </a:accent6>
      <a:hlink>
        <a:srgbClr val="0080C6"/>
      </a:hlink>
      <a:folHlink>
        <a:srgbClr val="0080C6"/>
      </a:folHlink>
    </a:clrScheme>
    <a:fontScheme name="Tiet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ieto 1">
        <a:dk1>
          <a:srgbClr val="000000"/>
        </a:dk1>
        <a:lt1>
          <a:srgbClr val="FFFFFF"/>
        </a:lt1>
        <a:dk2>
          <a:srgbClr val="95C540"/>
        </a:dk2>
        <a:lt2>
          <a:srgbClr val="FFFFFF"/>
        </a:lt2>
        <a:accent1>
          <a:srgbClr val="E62859"/>
        </a:accent1>
        <a:accent2>
          <a:srgbClr val="F7A945"/>
        </a:accent2>
        <a:accent3>
          <a:srgbClr val="FFFFFF"/>
        </a:accent3>
        <a:accent4>
          <a:srgbClr val="000000"/>
        </a:accent4>
        <a:accent5>
          <a:srgbClr val="F0ACB5"/>
        </a:accent5>
        <a:accent6>
          <a:srgbClr val="E0993E"/>
        </a:accent6>
        <a:hlink>
          <a:srgbClr val="00A0D6"/>
        </a:hlink>
        <a:folHlink>
          <a:srgbClr val="76CE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Content page blue">
  <a:themeElements>
    <a:clrScheme name="Tieto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62859"/>
      </a:accent1>
      <a:accent2>
        <a:srgbClr val="76CEEA"/>
      </a:accent2>
      <a:accent3>
        <a:srgbClr val="0080C6"/>
      </a:accent3>
      <a:accent4>
        <a:srgbClr val="99CC33"/>
      </a:accent4>
      <a:accent5>
        <a:srgbClr val="FF9933"/>
      </a:accent5>
      <a:accent6>
        <a:srgbClr val="E62859"/>
      </a:accent6>
      <a:hlink>
        <a:srgbClr val="0080C6"/>
      </a:hlink>
      <a:folHlink>
        <a:srgbClr val="0080C6"/>
      </a:folHlink>
    </a:clrScheme>
    <a:fontScheme name="Tiet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ieto 1">
        <a:dk1>
          <a:srgbClr val="000000"/>
        </a:dk1>
        <a:lt1>
          <a:srgbClr val="FFFFFF"/>
        </a:lt1>
        <a:dk2>
          <a:srgbClr val="95C540"/>
        </a:dk2>
        <a:lt2>
          <a:srgbClr val="FFFFFF"/>
        </a:lt2>
        <a:accent1>
          <a:srgbClr val="E62859"/>
        </a:accent1>
        <a:accent2>
          <a:srgbClr val="F7A945"/>
        </a:accent2>
        <a:accent3>
          <a:srgbClr val="FFFFFF"/>
        </a:accent3>
        <a:accent4>
          <a:srgbClr val="000000"/>
        </a:accent4>
        <a:accent5>
          <a:srgbClr val="F0ACB5"/>
        </a:accent5>
        <a:accent6>
          <a:srgbClr val="E0993E"/>
        </a:accent6>
        <a:hlink>
          <a:srgbClr val="00A0D6"/>
        </a:hlink>
        <a:folHlink>
          <a:srgbClr val="76CE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Content page lightblue">
  <a:themeElements>
    <a:clrScheme name="Tieto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62859"/>
      </a:accent1>
      <a:accent2>
        <a:srgbClr val="76CEEA"/>
      </a:accent2>
      <a:accent3>
        <a:srgbClr val="0080C6"/>
      </a:accent3>
      <a:accent4>
        <a:srgbClr val="99CC33"/>
      </a:accent4>
      <a:accent5>
        <a:srgbClr val="FF9933"/>
      </a:accent5>
      <a:accent6>
        <a:srgbClr val="E62859"/>
      </a:accent6>
      <a:hlink>
        <a:srgbClr val="0080C6"/>
      </a:hlink>
      <a:folHlink>
        <a:srgbClr val="0080C6"/>
      </a:folHlink>
    </a:clrScheme>
    <a:fontScheme name="Tiet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ieto 1">
        <a:dk1>
          <a:srgbClr val="000000"/>
        </a:dk1>
        <a:lt1>
          <a:srgbClr val="FFFFFF"/>
        </a:lt1>
        <a:dk2>
          <a:srgbClr val="95C540"/>
        </a:dk2>
        <a:lt2>
          <a:srgbClr val="FFFFFF"/>
        </a:lt2>
        <a:accent1>
          <a:srgbClr val="E62859"/>
        </a:accent1>
        <a:accent2>
          <a:srgbClr val="F7A945"/>
        </a:accent2>
        <a:accent3>
          <a:srgbClr val="FFFFFF"/>
        </a:accent3>
        <a:accent4>
          <a:srgbClr val="000000"/>
        </a:accent4>
        <a:accent5>
          <a:srgbClr val="F0ACB5"/>
        </a:accent5>
        <a:accent6>
          <a:srgbClr val="E0993E"/>
        </a:accent6>
        <a:hlink>
          <a:srgbClr val="00A0D6"/>
        </a:hlink>
        <a:folHlink>
          <a:srgbClr val="76CE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Tieto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62859"/>
      </a:accent1>
      <a:accent2>
        <a:srgbClr val="76CEEA"/>
      </a:accent2>
      <a:accent3>
        <a:srgbClr val="0080C6"/>
      </a:accent3>
      <a:accent4>
        <a:srgbClr val="99CC33"/>
      </a:accent4>
      <a:accent5>
        <a:srgbClr val="FF9933"/>
      </a:accent5>
      <a:accent6>
        <a:srgbClr val="E62859"/>
      </a:accent6>
      <a:hlink>
        <a:srgbClr val="0080C6"/>
      </a:hlink>
      <a:folHlink>
        <a:srgbClr val="0080C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Tieto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62859"/>
      </a:accent1>
      <a:accent2>
        <a:srgbClr val="76CEEA"/>
      </a:accent2>
      <a:accent3>
        <a:srgbClr val="0080C6"/>
      </a:accent3>
      <a:accent4>
        <a:srgbClr val="99CC33"/>
      </a:accent4>
      <a:accent5>
        <a:srgbClr val="FF9933"/>
      </a:accent5>
      <a:accent6>
        <a:srgbClr val="E62859"/>
      </a:accent6>
      <a:hlink>
        <a:srgbClr val="0080C6"/>
      </a:hlink>
      <a:folHlink>
        <a:srgbClr val="0080C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Tieto[1]</Template>
  <TotalTime>839</TotalTime>
  <Words>976</Words>
  <Application>Microsoft Office PowerPoint</Application>
  <PresentationFormat>Předvádění na obrazovce (4:3)</PresentationFormat>
  <Paragraphs>330</Paragraphs>
  <Slides>27</Slides>
  <Notes>10</Notes>
  <HiddenSlides>0</HiddenSlides>
  <MMClips>0</MMClips>
  <ScaleCrop>false</ScaleCrop>
  <HeadingPairs>
    <vt:vector size="6" baseType="variant">
      <vt:variant>
        <vt:lpstr>Motiv</vt:lpstr>
      </vt:variant>
      <vt:variant>
        <vt:i4>6</vt:i4>
      </vt:variant>
      <vt:variant>
        <vt:lpstr>Vložené servery OLE</vt:lpstr>
      </vt:variant>
      <vt:variant>
        <vt:i4>2</vt:i4>
      </vt:variant>
      <vt:variant>
        <vt:lpstr>Nadpisy snímků</vt:lpstr>
      </vt:variant>
      <vt:variant>
        <vt:i4>27</vt:i4>
      </vt:variant>
    </vt:vector>
  </HeadingPairs>
  <TitlesOfParts>
    <vt:vector size="35" baseType="lpstr">
      <vt:lpstr>Tieto[1]</vt:lpstr>
      <vt:lpstr>Content page green</vt:lpstr>
      <vt:lpstr>Content page red</vt:lpstr>
      <vt:lpstr>Content page orange</vt:lpstr>
      <vt:lpstr>Content page blue</vt:lpstr>
      <vt:lpstr>Content page lightblue</vt:lpstr>
      <vt:lpstr>Worksheet</vt:lpstr>
      <vt:lpstr>Acrobat Document</vt:lpstr>
      <vt:lpstr>Get MAXIMUM from your data</vt:lpstr>
      <vt:lpstr>Data Mining Concept</vt:lpstr>
      <vt:lpstr>Data Mining Tasks</vt:lpstr>
      <vt:lpstr>Data Mining Methods</vt:lpstr>
      <vt:lpstr>Areas of Data Mining Applications</vt:lpstr>
      <vt:lpstr>Software for Data Mining</vt:lpstr>
      <vt:lpstr>CRISP-DM: Methodology for Data Mining Projects</vt:lpstr>
      <vt:lpstr>Benefits for Customers</vt:lpstr>
      <vt:lpstr>Data Quality: a Critical Issue</vt:lpstr>
      <vt:lpstr>Risks</vt:lpstr>
      <vt:lpstr>Two types of errors</vt:lpstr>
      <vt:lpstr>Reference Case: Claim Handling Process</vt:lpstr>
      <vt:lpstr>Predictive DM Models with Highest Prediction Accuracy</vt:lpstr>
      <vt:lpstr>Just few attributes really needed</vt:lpstr>
      <vt:lpstr>Decision Tree Detail</vt:lpstr>
      <vt:lpstr>Anomaly (Fraud) Detection</vt:lpstr>
      <vt:lpstr>Benefits for Customer</vt:lpstr>
      <vt:lpstr>Churn prediction</vt:lpstr>
      <vt:lpstr>Tieto PreDue</vt:lpstr>
      <vt:lpstr>Salespeople with an iPad...</vt:lpstr>
      <vt:lpstr>Excell with Excel</vt:lpstr>
      <vt:lpstr>Evaporation – Advanced Control</vt:lpstr>
      <vt:lpstr>Embedded approach</vt:lpstr>
      <vt:lpstr>Cloud / SaaS approach</vt:lpstr>
      <vt:lpstr>Challenges &amp; Pitfalls</vt:lpstr>
      <vt:lpstr>Mitigating Data-snooping bias</vt:lpstr>
      <vt:lpstr>Thank you</vt:lpstr>
    </vt:vector>
  </TitlesOfParts>
  <Company>TietoEnator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Get MAXIMUM from your data</dc:title>
  <dc:creator>Miroslav Cerny</dc:creator>
  <cp:lastModifiedBy>cernymir</cp:lastModifiedBy>
  <cp:revision>69</cp:revision>
  <dcterms:created xsi:type="dcterms:W3CDTF">2009-11-27T10:15:15Z</dcterms:created>
  <dcterms:modified xsi:type="dcterms:W3CDTF">2012-04-19T07:33:29Z</dcterms:modified>
</cp:coreProperties>
</file>